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7"/>
  </p:notesMasterIdLst>
  <p:sldIdLst>
    <p:sldId id="256" r:id="rId2"/>
    <p:sldId id="257" r:id="rId3"/>
    <p:sldId id="258" r:id="rId4"/>
    <p:sldId id="259" r:id="rId5"/>
    <p:sldId id="260" r:id="rId6"/>
    <p:sldId id="285"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87" r:id="rId20"/>
    <p:sldId id="288" r:id="rId21"/>
    <p:sldId id="289" r:id="rId22"/>
    <p:sldId id="290" r:id="rId23"/>
    <p:sldId id="286" r:id="rId24"/>
    <p:sldId id="273" r:id="rId25"/>
    <p:sldId id="274" r:id="rId26"/>
    <p:sldId id="275" r:id="rId27"/>
    <p:sldId id="276" r:id="rId28"/>
    <p:sldId id="277" r:id="rId29"/>
    <p:sldId id="278" r:id="rId30"/>
    <p:sldId id="291" r:id="rId31"/>
    <p:sldId id="292" r:id="rId32"/>
    <p:sldId id="293" r:id="rId33"/>
    <p:sldId id="294" r:id="rId34"/>
    <p:sldId id="283" r:id="rId35"/>
    <p:sldId id="284" r:id="rId36"/>
  </p:sldIdLst>
  <p:sldSz cx="18288000" cy="10287000"/>
  <p:notesSz cx="6858000" cy="9144000"/>
  <p:embeddedFontLst>
    <p:embeddedFont>
      <p:font typeface="DM Sans Bold" panose="020B0604020202020204" charset="0"/>
      <p:regular r:id="rId38"/>
      <p:bold r:id="rId39"/>
    </p:embeddedFont>
    <p:embeddedFont>
      <p:font typeface="MADE Outer Sans Thin" panose="020B0604020202020204" charset="0"/>
      <p:regular r:id="rId40"/>
    </p:embeddedFont>
    <p:embeddedFont>
      <p:font typeface="Montserrat" panose="00000500000000000000" pitchFamily="2" charset="0"/>
      <p:regular r:id="rId41"/>
      <p:bold r:id="rId42"/>
      <p:italic r:id="rId43"/>
      <p:boldItalic r:id="rId44"/>
    </p:embeddedFont>
    <p:embeddedFont>
      <p:font typeface="Montserrat Bold" panose="00000800000000000000" charset="0"/>
      <p:regular r:id="rId45"/>
      <p:bold r:id="rId46"/>
    </p:embeddedFont>
    <p:embeddedFont>
      <p:font typeface="Muli" panose="020B0604020202020204" charset="0"/>
      <p:regular r:id="rId47"/>
    </p:embeddedFont>
    <p:embeddedFont>
      <p:font typeface="Muli Bold" panose="020B0604020202020204" charset="0"/>
      <p:regular r:id="rId48"/>
    </p:embeddedFont>
    <p:embeddedFont>
      <p:font typeface="Muli Extra-Light" panose="020B0604020202020204" charset="0"/>
      <p:regular r:id="rId49"/>
    </p:embeddedFont>
    <p:embeddedFont>
      <p:font typeface="Neue Montreal" panose="020B0604020202020204" charset="0"/>
      <p:regular r:id="rId50"/>
    </p:embeddedFont>
    <p:embeddedFont>
      <p:font typeface="Neue Montreal Bold" panose="020B0604020202020204" charset="0"/>
      <p:regular r:id="rId51"/>
    </p:embeddedFont>
    <p:embeddedFont>
      <p:font typeface="Neue Montreal Medium" panose="020B0604020202020204" charset="0"/>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A908C6-F450-70CA-DA7A-409B45C76D07}" v="103" dt="2025-10-06T21:07:33.7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9" d="100"/>
          <a:sy n="69" d="100"/>
        </p:scale>
        <p:origin x="4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A5FD2A-61C7-4266-8977-397AFFD3C2A3}" type="datetimeFigureOut">
              <a:rPr lang="en-US" smtClean="0"/>
              <a:t>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5C6758-48BB-4E9B-84B4-E5350CE27FAB}" type="slidenum">
              <a:rPr lang="en-US" smtClean="0"/>
              <a:t>‹#›</a:t>
            </a:fld>
            <a:endParaRPr lang="en-US"/>
          </a:p>
        </p:txBody>
      </p:sp>
    </p:spTree>
    <p:extLst>
      <p:ext uri="{BB962C8B-B14F-4D97-AF65-F5344CB8AC3E}">
        <p14:creationId xmlns:p14="http://schemas.microsoft.com/office/powerpoint/2010/main" val="3594858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5C6758-48BB-4E9B-84B4-E5350CE27FAB}" type="slidenum">
              <a:rPr lang="en-US" smtClean="0"/>
              <a:t>6</a:t>
            </a:fld>
            <a:endParaRPr lang="en-US"/>
          </a:p>
        </p:txBody>
      </p:sp>
    </p:spTree>
    <p:extLst>
      <p:ext uri="{BB962C8B-B14F-4D97-AF65-F5344CB8AC3E}">
        <p14:creationId xmlns:p14="http://schemas.microsoft.com/office/powerpoint/2010/main" val="2239042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5C6758-48BB-4E9B-84B4-E5350CE27FAB}" type="slidenum">
              <a:rPr lang="en-US" smtClean="0"/>
              <a:t>24</a:t>
            </a:fld>
            <a:endParaRPr lang="en-US"/>
          </a:p>
        </p:txBody>
      </p:sp>
    </p:spTree>
    <p:extLst>
      <p:ext uri="{BB962C8B-B14F-4D97-AF65-F5344CB8AC3E}">
        <p14:creationId xmlns:p14="http://schemas.microsoft.com/office/powerpoint/2010/main" val="727245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6.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3.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6.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1.pn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png"/><Relationship Id="rId7" Type="http://schemas.openxmlformats.org/officeDocument/2006/relationships/image" Target="../media/image25.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9.svg"/><Relationship Id="rId5" Type="http://schemas.openxmlformats.org/officeDocument/2006/relationships/image" Target="../media/image7.png"/><Relationship Id="rId10" Type="http://schemas.openxmlformats.org/officeDocument/2006/relationships/image" Target="../media/image28.png"/><Relationship Id="rId4" Type="http://schemas.openxmlformats.org/officeDocument/2006/relationships/image" Target="../media/image20.jpeg"/><Relationship Id="rId9" Type="http://schemas.openxmlformats.org/officeDocument/2006/relationships/image" Target="../media/image27.svg"/></Relationships>
</file>

<file path=ppt/slides/_rels/slide17.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6.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sv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2.sv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2.sv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2.svg"/></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2.sv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2.sv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2.sv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2.svg"/></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289697" y="7144262"/>
            <a:ext cx="7002289" cy="521334"/>
          </a:xfrm>
          <a:prstGeom prst="rect">
            <a:avLst/>
          </a:prstGeom>
        </p:spPr>
        <p:txBody>
          <a:bodyPr lIns="0" tIns="0" rIns="0" bIns="0" rtlCol="0" anchor="t">
            <a:spAutoFit/>
          </a:bodyPr>
          <a:lstStyle/>
          <a:p>
            <a:pPr algn="l">
              <a:lnSpc>
                <a:spcPts val="4340"/>
              </a:lnSpc>
            </a:pPr>
            <a:r>
              <a:rPr lang="en-US" sz="3100" b="1">
                <a:solidFill>
                  <a:srgbClr val="FFFFFF"/>
                </a:solidFill>
                <a:latin typeface="Montserrat Bold"/>
                <a:ea typeface="Montserrat Bold"/>
                <a:cs typeface="Montserrat Bold"/>
                <a:sym typeface="Montserrat Bold"/>
              </a:rPr>
              <a:t>EMA</a:t>
            </a:r>
            <a:r>
              <a:rPr lang="en-US" sz="3100">
                <a:solidFill>
                  <a:srgbClr val="FFFFFF"/>
                </a:solidFill>
                <a:latin typeface="Montserrat"/>
                <a:ea typeface="Montserrat"/>
                <a:cs typeface="Montserrat"/>
                <a:sym typeface="Montserrat"/>
              </a:rPr>
              <a:t> Engineering &amp; Consulting, Inc.</a:t>
            </a:r>
          </a:p>
        </p:txBody>
      </p:sp>
      <p:sp>
        <p:nvSpPr>
          <p:cNvPr id="5" name="TextBox 5"/>
          <p:cNvSpPr txBox="1"/>
          <p:nvPr/>
        </p:nvSpPr>
        <p:spPr>
          <a:xfrm>
            <a:off x="1289697" y="7503671"/>
            <a:ext cx="7453998" cy="990601"/>
          </a:xfrm>
          <a:prstGeom prst="rect">
            <a:avLst/>
          </a:prstGeom>
        </p:spPr>
        <p:txBody>
          <a:bodyPr lIns="0" tIns="0" rIns="0" bIns="0" rtlCol="0" anchor="t">
            <a:spAutoFit/>
          </a:bodyPr>
          <a:lstStyle/>
          <a:p>
            <a:pPr algn="ctr">
              <a:lnSpc>
                <a:spcPts val="8249"/>
              </a:lnSpc>
            </a:pPr>
            <a:r>
              <a:rPr lang="en-US" sz="5499" b="1" spc="137">
                <a:solidFill>
                  <a:srgbClr val="FFFFFF"/>
                </a:solidFill>
                <a:latin typeface="Neue Montreal Bold"/>
                <a:ea typeface="Neue Montreal Bold"/>
                <a:cs typeface="Neue Montreal Bold"/>
                <a:sym typeface="Neue Montreal Bold"/>
              </a:rPr>
              <a:t>2024 IECC OVERVIEW</a:t>
            </a:r>
          </a:p>
        </p:txBody>
      </p:sp>
      <p:sp>
        <p:nvSpPr>
          <p:cNvPr id="8" name="Freeform 8"/>
          <p:cNvSpPr/>
          <p:nvPr/>
        </p:nvSpPr>
        <p:spPr>
          <a:xfrm rot="10156154">
            <a:off x="14842937" y="7045424"/>
            <a:ext cx="6890127" cy="6103232"/>
          </a:xfrm>
          <a:custGeom>
            <a:avLst/>
            <a:gdLst/>
            <a:ahLst/>
            <a:cxnLst/>
            <a:rect l="l" t="t" r="r" b="b"/>
            <a:pathLst>
              <a:path w="6890127" h="6103232">
                <a:moveTo>
                  <a:pt x="0" y="0"/>
                </a:moveTo>
                <a:lnTo>
                  <a:pt x="6890126" y="0"/>
                </a:lnTo>
                <a:lnTo>
                  <a:pt x="6890126" y="6103232"/>
                </a:lnTo>
                <a:lnTo>
                  <a:pt x="0" y="61032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id="{EAD9545C-2EB7-AF22-C6D1-8F138218532E}"/>
              </a:ext>
            </a:extLst>
          </p:cNvPr>
          <p:cNvPicPr>
            <a:picLocks noChangeAspect="1"/>
          </p:cNvPicPr>
          <p:nvPr/>
        </p:nvPicPr>
        <p:blipFill>
          <a:blip r:embed="rId4"/>
          <a:stretch>
            <a:fillRect/>
          </a:stretch>
        </p:blipFill>
        <p:spPr>
          <a:xfrm>
            <a:off x="0" y="0"/>
            <a:ext cx="18288000" cy="10287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12726160" y="1551424"/>
            <a:ext cx="5440505" cy="544050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363636"/>
            </a:solidFill>
          </p:spPr>
          <p:txBody>
            <a:bodyPr/>
            <a:lstStyle/>
            <a:p>
              <a:endParaRPr lang="en-US"/>
            </a:p>
          </p:txBody>
        </p:sp>
        <p:sp>
          <p:nvSpPr>
            <p:cNvPr id="4" name="TextBox 4"/>
            <p:cNvSpPr txBox="1"/>
            <p:nvPr/>
          </p:nvSpPr>
          <p:spPr>
            <a:xfrm>
              <a:off x="139700" y="120650"/>
              <a:ext cx="533400" cy="552450"/>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a:off x="17021980" y="3128204"/>
            <a:ext cx="5440505" cy="544050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363636">
                <a:alpha val="50980"/>
              </a:srgbClr>
            </a:solidFill>
          </p:spPr>
          <p:txBody>
            <a:bodyPr/>
            <a:lstStyle/>
            <a:p>
              <a:endParaRPr lang="en-US"/>
            </a:p>
          </p:txBody>
        </p:sp>
        <p:sp>
          <p:nvSpPr>
            <p:cNvPr id="7" name="TextBox 7"/>
            <p:cNvSpPr txBox="1"/>
            <p:nvPr/>
          </p:nvSpPr>
          <p:spPr>
            <a:xfrm>
              <a:off x="139700" y="120650"/>
              <a:ext cx="533400" cy="552450"/>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a:off x="15768687" y="-1502203"/>
            <a:ext cx="5440505" cy="5440505"/>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363636"/>
            </a:solidFill>
          </p:spPr>
          <p:txBody>
            <a:bodyPr/>
            <a:lstStyle/>
            <a:p>
              <a:endParaRPr lang="en-US"/>
            </a:p>
          </p:txBody>
        </p:sp>
        <p:sp>
          <p:nvSpPr>
            <p:cNvPr id="10" name="TextBox 10"/>
            <p:cNvSpPr txBox="1"/>
            <p:nvPr/>
          </p:nvSpPr>
          <p:spPr>
            <a:xfrm>
              <a:off x="139700" y="120650"/>
              <a:ext cx="533400" cy="552450"/>
            </a:xfrm>
            <a:prstGeom prst="rect">
              <a:avLst/>
            </a:prstGeom>
          </p:spPr>
          <p:txBody>
            <a:bodyPr lIns="50800" tIns="50800" rIns="50800" bIns="50800" rtlCol="0" anchor="ctr"/>
            <a:lstStyle/>
            <a:p>
              <a:pPr algn="ctr">
                <a:lnSpc>
                  <a:spcPts val="2859"/>
                </a:lnSpc>
              </a:pPr>
              <a:endParaRPr/>
            </a:p>
          </p:txBody>
        </p:sp>
      </p:grpSp>
      <p:grpSp>
        <p:nvGrpSpPr>
          <p:cNvPr id="11" name="Group 11"/>
          <p:cNvGrpSpPr/>
          <p:nvPr/>
        </p:nvGrpSpPr>
        <p:grpSpPr>
          <a:xfrm>
            <a:off x="11337617" y="-3006405"/>
            <a:ext cx="5440505" cy="5440505"/>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363636">
                <a:alpha val="50980"/>
              </a:srgbClr>
            </a:solidFill>
          </p:spPr>
          <p:txBody>
            <a:bodyPr/>
            <a:lstStyle/>
            <a:p>
              <a:endParaRPr lang="en-US"/>
            </a:p>
          </p:txBody>
        </p:sp>
        <p:sp>
          <p:nvSpPr>
            <p:cNvPr id="13" name="TextBox 13"/>
            <p:cNvSpPr txBox="1"/>
            <p:nvPr/>
          </p:nvSpPr>
          <p:spPr>
            <a:xfrm>
              <a:off x="139700" y="120650"/>
              <a:ext cx="533400" cy="552450"/>
            </a:xfrm>
            <a:prstGeom prst="rect">
              <a:avLst/>
            </a:prstGeom>
          </p:spPr>
          <p:txBody>
            <a:bodyPr lIns="50800" tIns="50800" rIns="50800" bIns="50800" rtlCol="0" anchor="ctr"/>
            <a:lstStyle/>
            <a:p>
              <a:pPr algn="ctr">
                <a:lnSpc>
                  <a:spcPts val="2859"/>
                </a:lnSpc>
              </a:pPr>
              <a:endParaRPr/>
            </a:p>
          </p:txBody>
        </p:sp>
      </p:grpSp>
      <p:sp>
        <p:nvSpPr>
          <p:cNvPr id="14" name="TextBox 14"/>
          <p:cNvSpPr txBox="1"/>
          <p:nvPr/>
        </p:nvSpPr>
        <p:spPr>
          <a:xfrm>
            <a:off x="1727647" y="1276456"/>
            <a:ext cx="13462066" cy="4572000"/>
          </a:xfrm>
          <a:prstGeom prst="rect">
            <a:avLst/>
          </a:prstGeom>
        </p:spPr>
        <p:txBody>
          <a:bodyPr lIns="0" tIns="0" rIns="0" bIns="0" rtlCol="0" anchor="t">
            <a:spAutoFit/>
          </a:bodyPr>
          <a:lstStyle/>
          <a:p>
            <a:pPr algn="l">
              <a:lnSpc>
                <a:spcPts val="12053"/>
              </a:lnSpc>
            </a:pPr>
            <a:r>
              <a:rPr lang="en-US" sz="10044" b="1">
                <a:solidFill>
                  <a:srgbClr val="1A1A1A"/>
                </a:solidFill>
                <a:latin typeface="DM Sans Bold"/>
                <a:ea typeface="DM Sans Bold"/>
                <a:cs typeface="DM Sans Bold"/>
                <a:sym typeface="DM Sans Bold"/>
              </a:rPr>
              <a:t>EFFICIENCY </a:t>
            </a:r>
          </a:p>
          <a:p>
            <a:pPr algn="l">
              <a:lnSpc>
                <a:spcPts val="12053"/>
              </a:lnSpc>
            </a:pPr>
            <a:r>
              <a:rPr lang="en-US" sz="10044" b="1">
                <a:solidFill>
                  <a:srgbClr val="1A1A1A"/>
                </a:solidFill>
                <a:latin typeface="DM Sans Bold"/>
                <a:ea typeface="DM Sans Bold"/>
                <a:cs typeface="DM Sans Bold"/>
                <a:sym typeface="DM Sans Bold"/>
              </a:rPr>
              <a:t>CREDIT REQUIREMENTS</a:t>
            </a:r>
          </a:p>
        </p:txBody>
      </p:sp>
      <p:grpSp>
        <p:nvGrpSpPr>
          <p:cNvPr id="15" name="Group 15"/>
          <p:cNvGrpSpPr/>
          <p:nvPr/>
        </p:nvGrpSpPr>
        <p:grpSpPr>
          <a:xfrm>
            <a:off x="-1710840" y="9267917"/>
            <a:ext cx="5440505" cy="5440505"/>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363636"/>
            </a:solidFill>
          </p:spPr>
          <p:txBody>
            <a:bodyPr/>
            <a:lstStyle/>
            <a:p>
              <a:endParaRPr lang="en-US"/>
            </a:p>
          </p:txBody>
        </p:sp>
        <p:sp>
          <p:nvSpPr>
            <p:cNvPr id="17" name="TextBox 17"/>
            <p:cNvSpPr txBox="1"/>
            <p:nvPr/>
          </p:nvSpPr>
          <p:spPr>
            <a:xfrm>
              <a:off x="139700" y="120650"/>
              <a:ext cx="533400" cy="552450"/>
            </a:xfrm>
            <a:prstGeom prst="rect">
              <a:avLst/>
            </a:prstGeom>
          </p:spPr>
          <p:txBody>
            <a:bodyPr lIns="50800" tIns="50800" rIns="50800" bIns="50800" rtlCol="0" anchor="ctr"/>
            <a:lstStyle/>
            <a:p>
              <a:pPr algn="ctr">
                <a:lnSpc>
                  <a:spcPts val="2859"/>
                </a:lnSpc>
              </a:pPr>
              <a:endParaRPr/>
            </a:p>
          </p:txBody>
        </p:sp>
      </p:grpSp>
      <p:grpSp>
        <p:nvGrpSpPr>
          <p:cNvPr id="18" name="Group 18"/>
          <p:cNvGrpSpPr/>
          <p:nvPr/>
        </p:nvGrpSpPr>
        <p:grpSpPr>
          <a:xfrm>
            <a:off x="1331687" y="6214290"/>
            <a:ext cx="5440505" cy="5440505"/>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363636"/>
            </a:solidFill>
          </p:spPr>
          <p:txBody>
            <a:bodyPr/>
            <a:lstStyle/>
            <a:p>
              <a:endParaRPr lang="en-US"/>
            </a:p>
          </p:txBody>
        </p:sp>
        <p:sp>
          <p:nvSpPr>
            <p:cNvPr id="20" name="TextBox 20"/>
            <p:cNvSpPr txBox="1"/>
            <p:nvPr/>
          </p:nvSpPr>
          <p:spPr>
            <a:xfrm>
              <a:off x="139700" y="120650"/>
              <a:ext cx="533400" cy="552450"/>
            </a:xfrm>
            <a:prstGeom prst="rect">
              <a:avLst/>
            </a:prstGeom>
          </p:spPr>
          <p:txBody>
            <a:bodyPr lIns="50800" tIns="50800" rIns="50800" bIns="50800" rtlCol="0" anchor="ctr"/>
            <a:lstStyle/>
            <a:p>
              <a:pPr algn="ctr">
                <a:lnSpc>
                  <a:spcPts val="2859"/>
                </a:lnSpc>
              </a:pPr>
              <a:endParaRPr/>
            </a:p>
          </p:txBody>
        </p:sp>
      </p:grpSp>
      <p:grpSp>
        <p:nvGrpSpPr>
          <p:cNvPr id="21" name="Group 21"/>
          <p:cNvGrpSpPr/>
          <p:nvPr/>
        </p:nvGrpSpPr>
        <p:grpSpPr>
          <a:xfrm>
            <a:off x="-3099383" y="4710088"/>
            <a:ext cx="5440505" cy="5440505"/>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363636">
                <a:alpha val="50980"/>
              </a:srgbClr>
            </a:solidFill>
          </p:spPr>
          <p:txBody>
            <a:bodyPr/>
            <a:lstStyle/>
            <a:p>
              <a:endParaRPr lang="en-US"/>
            </a:p>
          </p:txBody>
        </p:sp>
        <p:sp>
          <p:nvSpPr>
            <p:cNvPr id="23" name="TextBox 23"/>
            <p:cNvSpPr txBox="1"/>
            <p:nvPr/>
          </p:nvSpPr>
          <p:spPr>
            <a:xfrm>
              <a:off x="139700" y="120650"/>
              <a:ext cx="533400" cy="552450"/>
            </a:xfrm>
            <a:prstGeom prst="rect">
              <a:avLst/>
            </a:prstGeom>
          </p:spPr>
          <p:txBody>
            <a:bodyPr lIns="50800" tIns="50800" rIns="50800" bIns="50800" rtlCol="0" anchor="ctr"/>
            <a:lstStyle/>
            <a:p>
              <a:pPr algn="ctr">
                <a:lnSpc>
                  <a:spcPts val="2859"/>
                </a:lnSpc>
              </a:pPr>
              <a:endParaRPr/>
            </a:p>
          </p:txBody>
        </p:sp>
      </p:grpSp>
      <p:sp>
        <p:nvSpPr>
          <p:cNvPr id="24" name="Freeform 24"/>
          <p:cNvSpPr/>
          <p:nvPr/>
        </p:nvSpPr>
        <p:spPr>
          <a:xfrm>
            <a:off x="16557350" y="9258300"/>
            <a:ext cx="1403899" cy="714784"/>
          </a:xfrm>
          <a:custGeom>
            <a:avLst/>
            <a:gdLst/>
            <a:ahLst/>
            <a:cxnLst/>
            <a:rect l="l" t="t" r="r" b="b"/>
            <a:pathLst>
              <a:path w="1403899" h="714784">
                <a:moveTo>
                  <a:pt x="0" y="0"/>
                </a:moveTo>
                <a:lnTo>
                  <a:pt x="1403900" y="0"/>
                </a:lnTo>
                <a:lnTo>
                  <a:pt x="1403900" y="714784"/>
                </a:lnTo>
                <a:lnTo>
                  <a:pt x="0" y="714784"/>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Freeform 2"/>
          <p:cNvSpPr/>
          <p:nvPr/>
        </p:nvSpPr>
        <p:spPr>
          <a:xfrm flipH="1">
            <a:off x="-1113500" y="7462685"/>
            <a:ext cx="6376911" cy="5648629"/>
          </a:xfrm>
          <a:custGeom>
            <a:avLst/>
            <a:gdLst/>
            <a:ahLst/>
            <a:cxnLst/>
            <a:rect l="l" t="t" r="r" b="b"/>
            <a:pathLst>
              <a:path w="6376911" h="5648629">
                <a:moveTo>
                  <a:pt x="6376911" y="0"/>
                </a:moveTo>
                <a:lnTo>
                  <a:pt x="0" y="0"/>
                </a:lnTo>
                <a:lnTo>
                  <a:pt x="0" y="5648630"/>
                </a:lnTo>
                <a:lnTo>
                  <a:pt x="6376911" y="5648630"/>
                </a:lnTo>
                <a:lnTo>
                  <a:pt x="6376911"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flipH="1">
            <a:off x="15283223" y="-2696907"/>
            <a:ext cx="8411905" cy="7451214"/>
          </a:xfrm>
          <a:custGeom>
            <a:avLst/>
            <a:gdLst/>
            <a:ahLst/>
            <a:cxnLst/>
            <a:rect l="l" t="t" r="r" b="b"/>
            <a:pathLst>
              <a:path w="8411905" h="7451214">
                <a:moveTo>
                  <a:pt x="8411904" y="0"/>
                </a:moveTo>
                <a:lnTo>
                  <a:pt x="0" y="0"/>
                </a:lnTo>
                <a:lnTo>
                  <a:pt x="0" y="7451214"/>
                </a:lnTo>
                <a:lnTo>
                  <a:pt x="8411904" y="7451214"/>
                </a:lnTo>
                <a:lnTo>
                  <a:pt x="841190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1028700" y="1028700"/>
            <a:ext cx="13377365" cy="1276350"/>
          </a:xfrm>
          <a:prstGeom prst="rect">
            <a:avLst/>
          </a:prstGeom>
        </p:spPr>
        <p:txBody>
          <a:bodyPr lIns="0" tIns="0" rIns="0" bIns="0" rtlCol="0" anchor="t">
            <a:spAutoFit/>
          </a:bodyPr>
          <a:lstStyle/>
          <a:p>
            <a:pPr marL="0" lvl="0" indent="0" algn="l">
              <a:lnSpc>
                <a:spcPts val="5096"/>
              </a:lnSpc>
              <a:spcBef>
                <a:spcPct val="0"/>
              </a:spcBef>
            </a:pPr>
            <a:r>
              <a:rPr lang="en-US" sz="4247" b="1">
                <a:solidFill>
                  <a:srgbClr val="1A1A1A"/>
                </a:solidFill>
                <a:latin typeface="Neue Montreal Bold"/>
                <a:ea typeface="Neue Montreal Bold"/>
                <a:cs typeface="Neue Montreal Bold"/>
                <a:sym typeface="Neue Montreal Bold"/>
              </a:rPr>
              <a:t>ADDITIONAL EFFICIENCY REQUIREMENTS POINTS</a:t>
            </a:r>
          </a:p>
          <a:p>
            <a:pPr marL="0" lvl="0" indent="0" algn="l">
              <a:lnSpc>
                <a:spcPts val="5096"/>
              </a:lnSpc>
              <a:spcBef>
                <a:spcPct val="0"/>
              </a:spcBef>
            </a:pPr>
            <a:r>
              <a:rPr lang="en-US" sz="4247" u="none">
                <a:solidFill>
                  <a:srgbClr val="1A1A1A"/>
                </a:solidFill>
                <a:latin typeface="Neue Montreal"/>
                <a:ea typeface="Neue Montreal"/>
                <a:cs typeface="Neue Montreal"/>
                <a:sym typeface="Neue Montreal"/>
              </a:rPr>
              <a:t>Snapshot</a:t>
            </a:r>
          </a:p>
        </p:txBody>
      </p:sp>
      <p:sp>
        <p:nvSpPr>
          <p:cNvPr id="5" name="Freeform 5"/>
          <p:cNvSpPr/>
          <p:nvPr/>
        </p:nvSpPr>
        <p:spPr>
          <a:xfrm>
            <a:off x="16413461" y="9258300"/>
            <a:ext cx="1428209" cy="727161"/>
          </a:xfrm>
          <a:custGeom>
            <a:avLst/>
            <a:gdLst/>
            <a:ahLst/>
            <a:cxnLst/>
            <a:rect l="l" t="t" r="r" b="b"/>
            <a:pathLst>
              <a:path w="1428209" h="727161">
                <a:moveTo>
                  <a:pt x="0" y="0"/>
                </a:moveTo>
                <a:lnTo>
                  <a:pt x="1428209" y="0"/>
                </a:lnTo>
                <a:lnTo>
                  <a:pt x="1428209" y="727161"/>
                </a:lnTo>
                <a:lnTo>
                  <a:pt x="0" y="727161"/>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1028700" y="3524885"/>
            <a:ext cx="7269461" cy="3589655"/>
          </a:xfrm>
          <a:prstGeom prst="rect">
            <a:avLst/>
          </a:prstGeom>
        </p:spPr>
        <p:txBody>
          <a:bodyPr lIns="0" tIns="0" rIns="0" bIns="0" rtlCol="0" anchor="t">
            <a:spAutoFit/>
          </a:bodyPr>
          <a:lstStyle/>
          <a:p>
            <a:pPr algn="l">
              <a:lnSpc>
                <a:spcPts val="3219"/>
              </a:lnSpc>
            </a:pPr>
            <a:r>
              <a:rPr lang="en-US" sz="2299" dirty="0">
                <a:solidFill>
                  <a:srgbClr val="1A1A1A"/>
                </a:solidFill>
                <a:latin typeface="Muli"/>
                <a:ea typeface="Muli"/>
                <a:cs typeface="Muli"/>
                <a:sym typeface="Muli"/>
              </a:rPr>
              <a:t>+ </a:t>
            </a:r>
            <a:r>
              <a:rPr lang="en-US" sz="2299" dirty="0">
                <a:solidFill>
                  <a:srgbClr val="000000"/>
                </a:solidFill>
                <a:latin typeface="Muli"/>
                <a:ea typeface="Muli"/>
                <a:cs typeface="Muli"/>
                <a:sym typeface="Muli"/>
              </a:rPr>
              <a:t> &gt; 2,000 SF Conditioned Floor Area</a:t>
            </a:r>
          </a:p>
          <a:p>
            <a:pPr algn="l">
              <a:lnSpc>
                <a:spcPts val="3219"/>
              </a:lnSpc>
            </a:pPr>
            <a:r>
              <a:rPr lang="en-US" sz="2299" dirty="0">
                <a:solidFill>
                  <a:srgbClr val="000000"/>
                </a:solidFill>
                <a:latin typeface="Muli"/>
                <a:ea typeface="Muli"/>
                <a:cs typeface="Muli"/>
                <a:sym typeface="Muli"/>
              </a:rPr>
              <a:t>    + C406.1.1</a:t>
            </a:r>
          </a:p>
          <a:p>
            <a:pPr algn="l">
              <a:lnSpc>
                <a:spcPts val="3219"/>
              </a:lnSpc>
            </a:pPr>
            <a:endParaRPr lang="en-US" sz="2299" dirty="0">
              <a:solidFill>
                <a:srgbClr val="000000"/>
              </a:solidFill>
              <a:latin typeface="Muli"/>
              <a:ea typeface="Muli"/>
              <a:cs typeface="Muli"/>
              <a:sym typeface="Muli"/>
            </a:endParaRPr>
          </a:p>
          <a:p>
            <a:pPr algn="l">
              <a:lnSpc>
                <a:spcPts val="3219"/>
              </a:lnSpc>
            </a:pPr>
            <a:r>
              <a:rPr lang="en-US" sz="2299" dirty="0">
                <a:solidFill>
                  <a:srgbClr val="000000"/>
                </a:solidFill>
                <a:latin typeface="Muli"/>
                <a:ea typeface="Muli"/>
                <a:cs typeface="Muli"/>
                <a:sym typeface="Muli"/>
              </a:rPr>
              <a:t>+ &gt; 5,000 SF Conditioned Floor Area</a:t>
            </a:r>
          </a:p>
          <a:p>
            <a:pPr algn="l">
              <a:lnSpc>
                <a:spcPts val="3219"/>
              </a:lnSpc>
            </a:pPr>
            <a:r>
              <a:rPr lang="en-US" sz="2299" dirty="0">
                <a:solidFill>
                  <a:srgbClr val="000000"/>
                </a:solidFill>
                <a:latin typeface="Muli"/>
                <a:ea typeface="Muli"/>
                <a:cs typeface="Muli"/>
                <a:sym typeface="Muli"/>
              </a:rPr>
              <a:t>   + C406.1.1</a:t>
            </a:r>
          </a:p>
          <a:p>
            <a:pPr algn="l">
              <a:lnSpc>
                <a:spcPts val="3219"/>
              </a:lnSpc>
            </a:pPr>
            <a:r>
              <a:rPr lang="en-US" sz="2299" dirty="0">
                <a:solidFill>
                  <a:srgbClr val="000000"/>
                </a:solidFill>
                <a:latin typeface="Muli"/>
                <a:ea typeface="Muli"/>
                <a:cs typeface="Muli"/>
                <a:sym typeface="Muli"/>
              </a:rPr>
              <a:t>   + C406.1.2</a:t>
            </a:r>
          </a:p>
          <a:p>
            <a:pPr algn="l">
              <a:lnSpc>
                <a:spcPts val="3219"/>
              </a:lnSpc>
            </a:pPr>
            <a:r>
              <a:rPr lang="en-US" sz="2299" dirty="0">
                <a:solidFill>
                  <a:srgbClr val="000000"/>
                </a:solidFill>
                <a:latin typeface="Muli"/>
                <a:ea typeface="Muli"/>
                <a:cs typeface="Muli"/>
                <a:sym typeface="Muli"/>
              </a:rPr>
              <a:t>          </a:t>
            </a:r>
          </a:p>
          <a:p>
            <a:pPr algn="l">
              <a:lnSpc>
                <a:spcPts val="3219"/>
              </a:lnSpc>
            </a:pPr>
            <a:r>
              <a:rPr lang="en-US" sz="2299" dirty="0">
                <a:solidFill>
                  <a:srgbClr val="000000"/>
                </a:solidFill>
                <a:latin typeface="Muli"/>
                <a:ea typeface="Muli"/>
                <a:cs typeface="Muli"/>
                <a:sym typeface="Muli"/>
              </a:rPr>
              <a:t>+ Build Out Construction &gt; SF Conditioned Floor Area</a:t>
            </a:r>
          </a:p>
          <a:p>
            <a:pPr algn="l">
              <a:lnSpc>
                <a:spcPts val="3219"/>
              </a:lnSpc>
            </a:pPr>
            <a:r>
              <a:rPr lang="en-US" sz="2299" dirty="0">
                <a:solidFill>
                  <a:srgbClr val="000000"/>
                </a:solidFill>
                <a:latin typeface="Muli"/>
                <a:ea typeface="Muli"/>
                <a:cs typeface="Muli"/>
                <a:sym typeface="Muli"/>
              </a:rPr>
              <a:t>   + C406.1.1.2</a:t>
            </a:r>
          </a:p>
        </p:txBody>
      </p:sp>
      <p:sp>
        <p:nvSpPr>
          <p:cNvPr id="7" name="AutoShape 7"/>
          <p:cNvSpPr/>
          <p:nvPr/>
        </p:nvSpPr>
        <p:spPr>
          <a:xfrm flipV="1">
            <a:off x="3231408" y="4143375"/>
            <a:ext cx="5912592" cy="19050"/>
          </a:xfrm>
          <a:prstGeom prst="line">
            <a:avLst/>
          </a:prstGeom>
          <a:ln w="38100" cap="flat">
            <a:solidFill>
              <a:srgbClr val="000000"/>
            </a:solidFill>
            <a:prstDash val="solid"/>
            <a:headEnd type="none" w="sm" len="sm"/>
            <a:tailEnd type="arrow" w="med" len="sm"/>
          </a:ln>
        </p:spPr>
        <p:txBody>
          <a:bodyPr/>
          <a:lstStyle/>
          <a:p>
            <a:endParaRPr lang="en-US"/>
          </a:p>
        </p:txBody>
      </p:sp>
      <p:sp>
        <p:nvSpPr>
          <p:cNvPr id="8" name="AutoShape 8"/>
          <p:cNvSpPr/>
          <p:nvPr/>
        </p:nvSpPr>
        <p:spPr>
          <a:xfrm flipV="1">
            <a:off x="3231408" y="5796791"/>
            <a:ext cx="5912592" cy="25289"/>
          </a:xfrm>
          <a:prstGeom prst="line">
            <a:avLst/>
          </a:prstGeom>
          <a:ln w="38100" cap="flat">
            <a:solidFill>
              <a:srgbClr val="000000"/>
            </a:solidFill>
            <a:prstDash val="solid"/>
            <a:headEnd type="none" w="sm" len="sm"/>
            <a:tailEnd type="arrow" w="med" len="sm"/>
          </a:ln>
        </p:spPr>
        <p:txBody>
          <a:bodyPr/>
          <a:lstStyle/>
          <a:p>
            <a:endParaRPr lang="en-US"/>
          </a:p>
        </p:txBody>
      </p:sp>
      <p:sp>
        <p:nvSpPr>
          <p:cNvPr id="9" name="TextBox 9"/>
          <p:cNvSpPr txBox="1"/>
          <p:nvPr/>
        </p:nvSpPr>
        <p:spPr>
          <a:xfrm>
            <a:off x="9144000" y="3543935"/>
            <a:ext cx="7269461" cy="1189355"/>
          </a:xfrm>
          <a:prstGeom prst="rect">
            <a:avLst/>
          </a:prstGeom>
        </p:spPr>
        <p:txBody>
          <a:bodyPr lIns="0" tIns="0" rIns="0" bIns="0" rtlCol="0" anchor="t">
            <a:spAutoFit/>
          </a:bodyPr>
          <a:lstStyle/>
          <a:p>
            <a:pPr algn="ctr">
              <a:lnSpc>
                <a:spcPts val="3219"/>
              </a:lnSpc>
            </a:pPr>
            <a:endParaRPr/>
          </a:p>
          <a:p>
            <a:pPr algn="ctr">
              <a:lnSpc>
                <a:spcPts val="3219"/>
              </a:lnSpc>
            </a:pPr>
            <a:r>
              <a:rPr lang="en-US" sz="2299" b="1">
                <a:solidFill>
                  <a:srgbClr val="CC9C4A"/>
                </a:solidFill>
                <a:latin typeface="Muli Bold"/>
                <a:ea typeface="Muli Bold"/>
                <a:cs typeface="Muli Bold"/>
                <a:sym typeface="Muli Bold"/>
              </a:rPr>
              <a:t>Additional energy efficiency credit requirements</a:t>
            </a:r>
          </a:p>
          <a:p>
            <a:pPr algn="ctr">
              <a:lnSpc>
                <a:spcPts val="3219"/>
              </a:lnSpc>
            </a:pPr>
            <a:endParaRPr lang="en-US" sz="2299" b="1">
              <a:solidFill>
                <a:srgbClr val="CC9C4A"/>
              </a:solidFill>
              <a:latin typeface="Muli Bold"/>
              <a:ea typeface="Muli Bold"/>
              <a:cs typeface="Muli Bold"/>
              <a:sym typeface="Muli Bold"/>
            </a:endParaRPr>
          </a:p>
        </p:txBody>
      </p:sp>
      <p:sp>
        <p:nvSpPr>
          <p:cNvPr id="10" name="TextBox 10"/>
          <p:cNvSpPr txBox="1"/>
          <p:nvPr/>
        </p:nvSpPr>
        <p:spPr>
          <a:xfrm>
            <a:off x="9144000" y="5320541"/>
            <a:ext cx="7269461" cy="1189355"/>
          </a:xfrm>
          <a:prstGeom prst="rect">
            <a:avLst/>
          </a:prstGeom>
        </p:spPr>
        <p:txBody>
          <a:bodyPr lIns="0" tIns="0" rIns="0" bIns="0" rtlCol="0" anchor="t">
            <a:spAutoFit/>
          </a:bodyPr>
          <a:lstStyle/>
          <a:p>
            <a:pPr algn="ctr">
              <a:lnSpc>
                <a:spcPts val="3219"/>
              </a:lnSpc>
            </a:pPr>
            <a:r>
              <a:rPr lang="en-US" sz="2299" b="1">
                <a:solidFill>
                  <a:srgbClr val="CC9C4A"/>
                </a:solidFill>
                <a:latin typeface="Muli Bold"/>
                <a:ea typeface="Muli Bold"/>
                <a:cs typeface="Muli Bold"/>
                <a:sym typeface="Muli Bold"/>
              </a:rPr>
              <a:t>Additional energy efficiency credit</a:t>
            </a:r>
          </a:p>
          <a:p>
            <a:pPr algn="ctr">
              <a:lnSpc>
                <a:spcPts val="3219"/>
              </a:lnSpc>
            </a:pPr>
            <a:r>
              <a:rPr lang="en-US" sz="2299" b="1">
                <a:solidFill>
                  <a:srgbClr val="CC9C4A"/>
                </a:solidFill>
                <a:latin typeface="Muli Bold"/>
                <a:ea typeface="Muli Bold"/>
                <a:cs typeface="Muli Bold"/>
                <a:sym typeface="Muli Bold"/>
              </a:rPr>
              <a:t>+</a:t>
            </a:r>
          </a:p>
          <a:p>
            <a:pPr algn="ctr">
              <a:lnSpc>
                <a:spcPts val="3219"/>
              </a:lnSpc>
            </a:pPr>
            <a:r>
              <a:rPr lang="en-US" sz="2299" b="1">
                <a:solidFill>
                  <a:srgbClr val="CC9C4A"/>
                </a:solidFill>
                <a:latin typeface="Muli Bold"/>
                <a:ea typeface="Muli Bold"/>
                <a:cs typeface="Muli Bold"/>
                <a:sym typeface="Muli Bold"/>
              </a:rPr>
              <a:t>Additional renewable &amp; load management credit</a:t>
            </a:r>
          </a:p>
        </p:txBody>
      </p:sp>
      <p:sp>
        <p:nvSpPr>
          <p:cNvPr id="11" name="AutoShape 11"/>
          <p:cNvSpPr/>
          <p:nvPr/>
        </p:nvSpPr>
        <p:spPr>
          <a:xfrm flipV="1">
            <a:off x="4663432" y="9082392"/>
            <a:ext cx="11570665" cy="4763"/>
          </a:xfrm>
          <a:prstGeom prst="line">
            <a:avLst/>
          </a:prstGeom>
          <a:ln w="9525" cap="rnd">
            <a:solidFill>
              <a:srgbClr val="000000"/>
            </a:solidFill>
            <a:prstDash val="solid"/>
            <a:headEnd type="none" w="sm" len="sm"/>
            <a:tailEnd type="none" w="sm" len="sm"/>
          </a:ln>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7543800" cy="10287000"/>
            <a:chOff x="0" y="0"/>
            <a:chExt cx="1986844" cy="2709333"/>
          </a:xfrm>
        </p:grpSpPr>
        <p:sp>
          <p:nvSpPr>
            <p:cNvPr id="3" name="Freeform 3"/>
            <p:cNvSpPr/>
            <p:nvPr/>
          </p:nvSpPr>
          <p:spPr>
            <a:xfrm>
              <a:off x="0" y="0"/>
              <a:ext cx="1986844" cy="2709333"/>
            </a:xfrm>
            <a:custGeom>
              <a:avLst/>
              <a:gdLst/>
              <a:ahLst/>
              <a:cxnLst/>
              <a:rect l="l" t="t" r="r" b="b"/>
              <a:pathLst>
                <a:path w="1986844" h="2709333">
                  <a:moveTo>
                    <a:pt x="0" y="0"/>
                  </a:moveTo>
                  <a:lnTo>
                    <a:pt x="1986844" y="0"/>
                  </a:lnTo>
                  <a:lnTo>
                    <a:pt x="1986844" y="2709333"/>
                  </a:lnTo>
                  <a:lnTo>
                    <a:pt x="0" y="2709333"/>
                  </a:lnTo>
                  <a:close/>
                </a:path>
              </a:pathLst>
            </a:custGeom>
            <a:solidFill>
              <a:srgbClr val="1A1A1A"/>
            </a:solidFill>
          </p:spPr>
          <p:txBody>
            <a:bodyPr/>
            <a:lstStyle/>
            <a:p>
              <a:endParaRPr lang="en-US"/>
            </a:p>
          </p:txBody>
        </p:sp>
        <p:sp>
          <p:nvSpPr>
            <p:cNvPr id="4" name="TextBox 4"/>
            <p:cNvSpPr txBox="1"/>
            <p:nvPr/>
          </p:nvSpPr>
          <p:spPr>
            <a:xfrm>
              <a:off x="0" y="-38100"/>
              <a:ext cx="1986844" cy="2747433"/>
            </a:xfrm>
            <a:prstGeom prst="rect">
              <a:avLst/>
            </a:prstGeom>
          </p:spPr>
          <p:txBody>
            <a:bodyPr lIns="50800" tIns="50800" rIns="50800" bIns="50800" rtlCol="0" anchor="ctr"/>
            <a:lstStyle/>
            <a:p>
              <a:pPr algn="ctr">
                <a:lnSpc>
                  <a:spcPts val="2903"/>
                </a:lnSpc>
              </a:pPr>
              <a:endParaRPr/>
            </a:p>
          </p:txBody>
        </p:sp>
      </p:grpSp>
      <p:sp>
        <p:nvSpPr>
          <p:cNvPr id="5" name="TextBox 5"/>
          <p:cNvSpPr txBox="1"/>
          <p:nvPr/>
        </p:nvSpPr>
        <p:spPr>
          <a:xfrm>
            <a:off x="422287" y="4617524"/>
            <a:ext cx="6699225" cy="5064812"/>
          </a:xfrm>
          <a:prstGeom prst="rect">
            <a:avLst/>
          </a:prstGeom>
        </p:spPr>
        <p:txBody>
          <a:bodyPr lIns="0" tIns="0" rIns="0" bIns="0" rtlCol="0" anchor="t">
            <a:spAutoFit/>
          </a:bodyPr>
          <a:lstStyle/>
          <a:p>
            <a:pPr algn="l">
              <a:lnSpc>
                <a:spcPts val="3735"/>
              </a:lnSpc>
            </a:pPr>
            <a:r>
              <a:rPr lang="en-US" sz="2490" spc="62">
                <a:solidFill>
                  <a:srgbClr val="FFFFFF"/>
                </a:solidFill>
                <a:latin typeface="Muli"/>
                <a:ea typeface="Muli"/>
                <a:cs typeface="Muli"/>
                <a:sym typeface="Muli"/>
              </a:rPr>
              <a:t>+ Determined by Occupancy Group and</a:t>
            </a:r>
          </a:p>
          <a:p>
            <a:pPr algn="l">
              <a:lnSpc>
                <a:spcPts val="3735"/>
              </a:lnSpc>
            </a:pPr>
            <a:r>
              <a:rPr lang="en-US" sz="2490" spc="62">
                <a:solidFill>
                  <a:srgbClr val="FFFFFF"/>
                </a:solidFill>
                <a:latin typeface="Muli"/>
                <a:ea typeface="Muli"/>
                <a:cs typeface="Muli"/>
                <a:sym typeface="Muli"/>
              </a:rPr>
              <a:t>   Climate Zone.</a:t>
            </a:r>
          </a:p>
          <a:p>
            <a:pPr algn="l">
              <a:lnSpc>
                <a:spcPts val="3735"/>
              </a:lnSpc>
            </a:pPr>
            <a:endParaRPr lang="en-US" sz="2490" spc="62">
              <a:solidFill>
                <a:srgbClr val="FFFFFF"/>
              </a:solidFill>
              <a:latin typeface="Muli"/>
              <a:ea typeface="Muli"/>
              <a:cs typeface="Muli"/>
              <a:sym typeface="Muli"/>
            </a:endParaRPr>
          </a:p>
          <a:p>
            <a:pPr algn="l">
              <a:lnSpc>
                <a:spcPts val="4980"/>
              </a:lnSpc>
            </a:pPr>
            <a:r>
              <a:rPr lang="en-US" sz="2490" spc="62">
                <a:solidFill>
                  <a:srgbClr val="FFFFFF"/>
                </a:solidFill>
                <a:latin typeface="Muli"/>
                <a:ea typeface="Muli"/>
                <a:cs typeface="Muli"/>
                <a:sym typeface="Muli"/>
              </a:rPr>
              <a:t>+ Comparison (e.g., Group B Occupancy in</a:t>
            </a:r>
          </a:p>
          <a:p>
            <a:pPr algn="l">
              <a:lnSpc>
                <a:spcPts val="4980"/>
              </a:lnSpc>
            </a:pPr>
            <a:r>
              <a:rPr lang="en-US" sz="2490" spc="62">
                <a:solidFill>
                  <a:srgbClr val="FFFFFF"/>
                </a:solidFill>
                <a:latin typeface="Muli"/>
                <a:ea typeface="Muli"/>
                <a:cs typeface="Muli"/>
                <a:sym typeface="Muli"/>
              </a:rPr>
              <a:t>   2A Climate Zone)</a:t>
            </a:r>
          </a:p>
          <a:p>
            <a:pPr algn="l">
              <a:lnSpc>
                <a:spcPts val="4980"/>
              </a:lnSpc>
            </a:pPr>
            <a:r>
              <a:rPr lang="en-US" sz="2490" spc="62">
                <a:solidFill>
                  <a:srgbClr val="FFFFFF"/>
                </a:solidFill>
                <a:latin typeface="Muli"/>
                <a:ea typeface="Muli"/>
                <a:cs typeface="Muli"/>
                <a:sym typeface="Muli"/>
              </a:rPr>
              <a:t>   + Total Energy Credits Under 2021 IECC:</a:t>
            </a:r>
          </a:p>
          <a:p>
            <a:pPr algn="l">
              <a:lnSpc>
                <a:spcPts val="4980"/>
              </a:lnSpc>
            </a:pPr>
            <a:r>
              <a:rPr lang="en-US" sz="2490" spc="62">
                <a:solidFill>
                  <a:srgbClr val="FFFFFF"/>
                </a:solidFill>
                <a:latin typeface="Muli"/>
                <a:ea typeface="Muli"/>
                <a:cs typeface="Muli"/>
                <a:sym typeface="Muli"/>
              </a:rPr>
              <a:t>      10</a:t>
            </a:r>
          </a:p>
          <a:p>
            <a:pPr algn="l">
              <a:lnSpc>
                <a:spcPts val="4980"/>
              </a:lnSpc>
            </a:pPr>
            <a:r>
              <a:rPr lang="en-US" sz="2490" spc="62">
                <a:solidFill>
                  <a:srgbClr val="FFFFFF"/>
                </a:solidFill>
                <a:latin typeface="Muli"/>
                <a:ea typeface="Muli"/>
                <a:cs typeface="Muli"/>
                <a:sym typeface="Muli"/>
              </a:rPr>
              <a:t>   + Total Energy Credits Under 2024 IECC:  </a:t>
            </a:r>
          </a:p>
          <a:p>
            <a:pPr algn="l">
              <a:lnSpc>
                <a:spcPts val="4980"/>
              </a:lnSpc>
            </a:pPr>
            <a:r>
              <a:rPr lang="en-US" sz="2490" spc="62">
                <a:solidFill>
                  <a:srgbClr val="FFFFFF"/>
                </a:solidFill>
                <a:latin typeface="Muli"/>
                <a:ea typeface="Muli"/>
                <a:cs typeface="Muli"/>
                <a:sym typeface="Muli"/>
              </a:rPr>
              <a:t>      111</a:t>
            </a:r>
          </a:p>
        </p:txBody>
      </p:sp>
      <p:sp>
        <p:nvSpPr>
          <p:cNvPr id="6" name="TextBox 6"/>
          <p:cNvSpPr txBox="1"/>
          <p:nvPr/>
        </p:nvSpPr>
        <p:spPr>
          <a:xfrm>
            <a:off x="422287" y="668742"/>
            <a:ext cx="7543800" cy="3152775"/>
          </a:xfrm>
          <a:prstGeom prst="rect">
            <a:avLst/>
          </a:prstGeom>
        </p:spPr>
        <p:txBody>
          <a:bodyPr lIns="0" tIns="0" rIns="0" bIns="0" rtlCol="0" anchor="t">
            <a:spAutoFit/>
          </a:bodyPr>
          <a:lstStyle/>
          <a:p>
            <a:pPr marL="0" lvl="0" indent="0" algn="l">
              <a:lnSpc>
                <a:spcPts val="8309"/>
              </a:lnSpc>
              <a:spcBef>
                <a:spcPct val="0"/>
              </a:spcBef>
            </a:pPr>
            <a:r>
              <a:rPr lang="en-US" sz="6924" b="1">
                <a:solidFill>
                  <a:srgbClr val="FFFFFF"/>
                </a:solidFill>
                <a:latin typeface="Neue Montreal Bold"/>
                <a:ea typeface="Neue Montreal Bold"/>
                <a:cs typeface="Neue Montreal Bold"/>
                <a:sym typeface="Neue Montreal Bold"/>
              </a:rPr>
              <a:t>ADDITIONAL EFFICIENCY </a:t>
            </a:r>
            <a:r>
              <a:rPr lang="en-US" sz="6924">
                <a:solidFill>
                  <a:srgbClr val="FFFFFF"/>
                </a:solidFill>
                <a:latin typeface="Neue Montreal"/>
                <a:ea typeface="Neue Montreal"/>
                <a:cs typeface="Neue Montreal"/>
                <a:sym typeface="Neue Montreal"/>
              </a:rPr>
              <a:t>REQUIREMENTS</a:t>
            </a:r>
          </a:p>
        </p:txBody>
      </p:sp>
      <p:sp>
        <p:nvSpPr>
          <p:cNvPr id="7" name="Freeform 7"/>
          <p:cNvSpPr/>
          <p:nvPr/>
        </p:nvSpPr>
        <p:spPr>
          <a:xfrm>
            <a:off x="7927987" y="8223197"/>
            <a:ext cx="10171023" cy="691418"/>
          </a:xfrm>
          <a:custGeom>
            <a:avLst/>
            <a:gdLst/>
            <a:ahLst/>
            <a:cxnLst/>
            <a:rect l="l" t="t" r="r" b="b"/>
            <a:pathLst>
              <a:path w="10171023" h="691418">
                <a:moveTo>
                  <a:pt x="0" y="0"/>
                </a:moveTo>
                <a:lnTo>
                  <a:pt x="10171024" y="0"/>
                </a:lnTo>
                <a:lnTo>
                  <a:pt x="10171024" y="691418"/>
                </a:lnTo>
                <a:lnTo>
                  <a:pt x="0" y="691418"/>
                </a:lnTo>
                <a:lnTo>
                  <a:pt x="0" y="0"/>
                </a:lnTo>
                <a:close/>
              </a:path>
            </a:pathLst>
          </a:custGeom>
          <a:blipFill>
            <a:blip r:embed="rId2"/>
            <a:stretch>
              <a:fillRect t="-167897" b="-22632"/>
            </a:stretch>
          </a:blipFill>
        </p:spPr>
        <p:txBody>
          <a:bodyPr/>
          <a:lstStyle/>
          <a:p>
            <a:endParaRPr lang="en-US"/>
          </a:p>
        </p:txBody>
      </p:sp>
      <p:sp>
        <p:nvSpPr>
          <p:cNvPr id="8" name="Freeform 8"/>
          <p:cNvSpPr/>
          <p:nvPr/>
        </p:nvSpPr>
        <p:spPr>
          <a:xfrm>
            <a:off x="7927987" y="1470444"/>
            <a:ext cx="10024020" cy="7098463"/>
          </a:xfrm>
          <a:custGeom>
            <a:avLst/>
            <a:gdLst/>
            <a:ahLst/>
            <a:cxnLst/>
            <a:rect l="l" t="t" r="r" b="b"/>
            <a:pathLst>
              <a:path w="10024020" h="7098463">
                <a:moveTo>
                  <a:pt x="0" y="0"/>
                </a:moveTo>
                <a:lnTo>
                  <a:pt x="10024021" y="0"/>
                </a:lnTo>
                <a:lnTo>
                  <a:pt x="10024021" y="7098462"/>
                </a:lnTo>
                <a:lnTo>
                  <a:pt x="0" y="7098462"/>
                </a:lnTo>
                <a:lnTo>
                  <a:pt x="0" y="0"/>
                </a:lnTo>
                <a:close/>
              </a:path>
            </a:pathLst>
          </a:custGeom>
          <a:blipFill>
            <a:blip r:embed="rId3"/>
            <a:stretch>
              <a:fillRect t="-252" r="-167"/>
            </a:stretch>
          </a:blipFill>
        </p:spPr>
        <p:txBody>
          <a:bodyPr/>
          <a:lstStyle/>
          <a:p>
            <a:endParaRPr lang="en-US"/>
          </a:p>
        </p:txBody>
      </p:sp>
      <p:sp>
        <p:nvSpPr>
          <p:cNvPr id="9" name="Freeform 9"/>
          <p:cNvSpPr/>
          <p:nvPr/>
        </p:nvSpPr>
        <p:spPr>
          <a:xfrm>
            <a:off x="16324417" y="9258300"/>
            <a:ext cx="1665690" cy="848073"/>
          </a:xfrm>
          <a:custGeom>
            <a:avLst/>
            <a:gdLst/>
            <a:ahLst/>
            <a:cxnLst/>
            <a:rect l="l" t="t" r="r" b="b"/>
            <a:pathLst>
              <a:path w="1665690" h="848073">
                <a:moveTo>
                  <a:pt x="0" y="0"/>
                </a:moveTo>
                <a:lnTo>
                  <a:pt x="1665691" y="0"/>
                </a:lnTo>
                <a:lnTo>
                  <a:pt x="1665691" y="848073"/>
                </a:lnTo>
                <a:lnTo>
                  <a:pt x="0" y="848073"/>
                </a:lnTo>
                <a:lnTo>
                  <a:pt x="0" y="0"/>
                </a:lnTo>
                <a:close/>
              </a:path>
            </a:pathLst>
          </a:custGeom>
          <a:blipFill>
            <a:blip r:embed="rId4"/>
            <a:stretch>
              <a:fillRect/>
            </a:stretch>
          </a:blipFill>
        </p:spPr>
        <p:txBody>
          <a:bodyPr/>
          <a:lstStyle/>
          <a:p>
            <a:endParaRPr lang="en-US"/>
          </a:p>
        </p:txBody>
      </p:sp>
      <p:sp>
        <p:nvSpPr>
          <p:cNvPr id="10" name="TextBox 10"/>
          <p:cNvSpPr txBox="1"/>
          <p:nvPr/>
        </p:nvSpPr>
        <p:spPr>
          <a:xfrm>
            <a:off x="-800100" y="-39655"/>
            <a:ext cx="9144000" cy="4121892"/>
          </a:xfrm>
          <a:prstGeom prst="rect">
            <a:avLst/>
          </a:prstGeom>
        </p:spPr>
        <p:txBody>
          <a:bodyPr lIns="0" tIns="0" rIns="0" bIns="0" rtlCol="0" anchor="t">
            <a:spAutoFit/>
          </a:bodyPr>
          <a:lstStyle/>
          <a:p>
            <a:pPr algn="ctr">
              <a:lnSpc>
                <a:spcPts val="33734"/>
              </a:lnSpc>
            </a:pPr>
            <a:r>
              <a:rPr lang="en-US" sz="24095" b="1">
                <a:solidFill>
                  <a:srgbClr val="FFFFFF">
                    <a:alpha val="31765"/>
                  </a:srgbClr>
                </a:solidFill>
                <a:latin typeface="Montserrat Bold"/>
                <a:ea typeface="Montserrat Bold"/>
                <a:cs typeface="Montserrat Bold"/>
                <a:sym typeface="Montserrat Bold"/>
              </a:rPr>
              <a:t>ADDI</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430853" y="457040"/>
            <a:ext cx="6687266" cy="9369199"/>
            <a:chOff x="0" y="0"/>
            <a:chExt cx="8916355" cy="12492266"/>
          </a:xfrm>
        </p:grpSpPr>
        <p:sp>
          <p:nvSpPr>
            <p:cNvPr id="3" name="Freeform 3"/>
            <p:cNvSpPr/>
            <p:nvPr/>
          </p:nvSpPr>
          <p:spPr>
            <a:xfrm>
              <a:off x="0" y="0"/>
              <a:ext cx="8916355" cy="12492266"/>
            </a:xfrm>
            <a:custGeom>
              <a:avLst/>
              <a:gdLst/>
              <a:ahLst/>
              <a:cxnLst/>
              <a:rect l="l" t="t" r="r" b="b"/>
              <a:pathLst>
                <a:path w="8916355" h="12492266">
                  <a:moveTo>
                    <a:pt x="0" y="0"/>
                  </a:moveTo>
                  <a:lnTo>
                    <a:pt x="8916355" y="0"/>
                  </a:lnTo>
                  <a:lnTo>
                    <a:pt x="8916355" y="12492266"/>
                  </a:lnTo>
                  <a:lnTo>
                    <a:pt x="0" y="12492266"/>
                  </a:lnTo>
                  <a:lnTo>
                    <a:pt x="0" y="0"/>
                  </a:lnTo>
                  <a:close/>
                </a:path>
              </a:pathLst>
            </a:custGeom>
            <a:blipFill>
              <a:blip r:embed="rId2"/>
              <a:stretch>
                <a:fillRect l="-155349" r="-4104"/>
              </a:stretch>
            </a:blipFill>
          </p:spPr>
          <p:txBody>
            <a:bodyPr/>
            <a:lstStyle/>
            <a:p>
              <a:endParaRPr lang="en-US"/>
            </a:p>
          </p:txBody>
        </p:sp>
        <p:sp>
          <p:nvSpPr>
            <p:cNvPr id="4" name="Freeform 4"/>
            <p:cNvSpPr/>
            <p:nvPr/>
          </p:nvSpPr>
          <p:spPr>
            <a:xfrm>
              <a:off x="0" y="7651"/>
              <a:ext cx="8916355" cy="12484614"/>
            </a:xfrm>
            <a:custGeom>
              <a:avLst/>
              <a:gdLst/>
              <a:ahLst/>
              <a:cxnLst/>
              <a:rect l="l" t="t" r="r" b="b"/>
              <a:pathLst>
                <a:path w="8916355" h="12484614">
                  <a:moveTo>
                    <a:pt x="0" y="0"/>
                  </a:moveTo>
                  <a:lnTo>
                    <a:pt x="8916355" y="0"/>
                  </a:lnTo>
                  <a:lnTo>
                    <a:pt x="8916355" y="12484615"/>
                  </a:lnTo>
                  <a:lnTo>
                    <a:pt x="0" y="12484615"/>
                  </a:lnTo>
                  <a:lnTo>
                    <a:pt x="0" y="0"/>
                  </a:lnTo>
                  <a:close/>
                </a:path>
              </a:pathLst>
            </a:custGeom>
            <a:blipFill>
              <a:blip r:embed="rId3">
                <a:alphaModFix amt="46000"/>
              </a:blip>
              <a:stretch>
                <a:fillRect t="-6211" r="-135824" b="-8947"/>
              </a:stretch>
            </a:blipFill>
          </p:spPr>
          <p:txBody>
            <a:bodyPr/>
            <a:lstStyle/>
            <a:p>
              <a:endParaRPr lang="en-US"/>
            </a:p>
          </p:txBody>
        </p:sp>
      </p:grpSp>
      <p:grpSp>
        <p:nvGrpSpPr>
          <p:cNvPr id="5" name="Group 5"/>
          <p:cNvGrpSpPr/>
          <p:nvPr/>
        </p:nvGrpSpPr>
        <p:grpSpPr>
          <a:xfrm>
            <a:off x="6161681" y="3121766"/>
            <a:ext cx="7001703" cy="1725359"/>
            <a:chOff x="0" y="0"/>
            <a:chExt cx="1844070" cy="454415"/>
          </a:xfrm>
        </p:grpSpPr>
        <p:sp>
          <p:nvSpPr>
            <p:cNvPr id="6" name="Freeform 6"/>
            <p:cNvSpPr/>
            <p:nvPr/>
          </p:nvSpPr>
          <p:spPr>
            <a:xfrm>
              <a:off x="0" y="0"/>
              <a:ext cx="1844070" cy="454415"/>
            </a:xfrm>
            <a:custGeom>
              <a:avLst/>
              <a:gdLst/>
              <a:ahLst/>
              <a:cxnLst/>
              <a:rect l="l" t="t" r="r" b="b"/>
              <a:pathLst>
                <a:path w="1844070" h="454415">
                  <a:moveTo>
                    <a:pt x="0" y="0"/>
                  </a:moveTo>
                  <a:lnTo>
                    <a:pt x="1844070" y="0"/>
                  </a:lnTo>
                  <a:lnTo>
                    <a:pt x="1844070" y="454415"/>
                  </a:lnTo>
                  <a:lnTo>
                    <a:pt x="0" y="454415"/>
                  </a:lnTo>
                  <a:close/>
                </a:path>
              </a:pathLst>
            </a:custGeom>
            <a:solidFill>
              <a:srgbClr val="1A1A1A"/>
            </a:solidFill>
          </p:spPr>
          <p:txBody>
            <a:bodyPr/>
            <a:lstStyle/>
            <a:p>
              <a:endParaRPr lang="en-US"/>
            </a:p>
          </p:txBody>
        </p:sp>
        <p:sp>
          <p:nvSpPr>
            <p:cNvPr id="7" name="TextBox 7"/>
            <p:cNvSpPr txBox="1"/>
            <p:nvPr/>
          </p:nvSpPr>
          <p:spPr>
            <a:xfrm>
              <a:off x="0" y="-19050"/>
              <a:ext cx="1844070" cy="473465"/>
            </a:xfrm>
            <a:prstGeom prst="rect">
              <a:avLst/>
            </a:prstGeom>
          </p:spPr>
          <p:txBody>
            <a:bodyPr lIns="50800" tIns="50800" rIns="50800" bIns="50800" rtlCol="0" anchor="ctr"/>
            <a:lstStyle/>
            <a:p>
              <a:pPr algn="ctr">
                <a:lnSpc>
                  <a:spcPts val="2859"/>
                </a:lnSpc>
              </a:pPr>
              <a:endParaRPr/>
            </a:p>
          </p:txBody>
        </p:sp>
      </p:grpSp>
      <p:sp>
        <p:nvSpPr>
          <p:cNvPr id="8" name="Freeform 8"/>
          <p:cNvSpPr/>
          <p:nvPr/>
        </p:nvSpPr>
        <p:spPr>
          <a:xfrm>
            <a:off x="6161681" y="4624654"/>
            <a:ext cx="7001703" cy="691418"/>
          </a:xfrm>
          <a:custGeom>
            <a:avLst/>
            <a:gdLst/>
            <a:ahLst/>
            <a:cxnLst/>
            <a:rect l="l" t="t" r="r" b="b"/>
            <a:pathLst>
              <a:path w="7001703" h="691418">
                <a:moveTo>
                  <a:pt x="0" y="0"/>
                </a:moveTo>
                <a:lnTo>
                  <a:pt x="7001703" y="0"/>
                </a:lnTo>
                <a:lnTo>
                  <a:pt x="7001703" y="691418"/>
                </a:lnTo>
                <a:lnTo>
                  <a:pt x="0" y="691418"/>
                </a:lnTo>
                <a:lnTo>
                  <a:pt x="0" y="0"/>
                </a:lnTo>
                <a:close/>
              </a:path>
            </a:pathLst>
          </a:custGeom>
          <a:blipFill>
            <a:blip r:embed="rId4"/>
            <a:stretch>
              <a:fillRect t="-100000"/>
            </a:stretch>
          </a:blipFill>
        </p:spPr>
        <p:txBody>
          <a:bodyPr/>
          <a:lstStyle/>
          <a:p>
            <a:endParaRPr lang="en-US"/>
          </a:p>
        </p:txBody>
      </p:sp>
      <p:grpSp>
        <p:nvGrpSpPr>
          <p:cNvPr id="9" name="Group 9"/>
          <p:cNvGrpSpPr/>
          <p:nvPr/>
        </p:nvGrpSpPr>
        <p:grpSpPr>
          <a:xfrm rot="-2357740">
            <a:off x="9201679" y="5524848"/>
            <a:ext cx="183877" cy="249464"/>
            <a:chOff x="0" y="0"/>
            <a:chExt cx="48429" cy="65703"/>
          </a:xfrm>
        </p:grpSpPr>
        <p:sp>
          <p:nvSpPr>
            <p:cNvPr id="10" name="Freeform 10"/>
            <p:cNvSpPr/>
            <p:nvPr/>
          </p:nvSpPr>
          <p:spPr>
            <a:xfrm>
              <a:off x="0" y="0"/>
              <a:ext cx="48429" cy="65703"/>
            </a:xfrm>
            <a:custGeom>
              <a:avLst/>
              <a:gdLst/>
              <a:ahLst/>
              <a:cxnLst/>
              <a:rect l="l" t="t" r="r" b="b"/>
              <a:pathLst>
                <a:path w="48429" h="65703">
                  <a:moveTo>
                    <a:pt x="0" y="0"/>
                  </a:moveTo>
                  <a:lnTo>
                    <a:pt x="48429" y="0"/>
                  </a:lnTo>
                  <a:lnTo>
                    <a:pt x="48429" y="65703"/>
                  </a:lnTo>
                  <a:lnTo>
                    <a:pt x="0" y="65703"/>
                  </a:lnTo>
                  <a:close/>
                </a:path>
              </a:pathLst>
            </a:custGeom>
            <a:solidFill>
              <a:srgbClr val="FFFCFC"/>
            </a:solidFill>
          </p:spPr>
          <p:txBody>
            <a:bodyPr/>
            <a:lstStyle/>
            <a:p>
              <a:endParaRPr lang="en-US"/>
            </a:p>
          </p:txBody>
        </p:sp>
        <p:sp>
          <p:nvSpPr>
            <p:cNvPr id="11" name="TextBox 11"/>
            <p:cNvSpPr txBox="1"/>
            <p:nvPr/>
          </p:nvSpPr>
          <p:spPr>
            <a:xfrm>
              <a:off x="0" y="-19050"/>
              <a:ext cx="48429" cy="84753"/>
            </a:xfrm>
            <a:prstGeom prst="rect">
              <a:avLst/>
            </a:prstGeom>
          </p:spPr>
          <p:txBody>
            <a:bodyPr lIns="50800" tIns="50800" rIns="50800" bIns="50800" rtlCol="0" anchor="ctr"/>
            <a:lstStyle/>
            <a:p>
              <a:pPr algn="ctr">
                <a:lnSpc>
                  <a:spcPts val="2859"/>
                </a:lnSpc>
              </a:pPr>
              <a:endParaRPr/>
            </a:p>
          </p:txBody>
        </p:sp>
      </p:grpSp>
      <p:grpSp>
        <p:nvGrpSpPr>
          <p:cNvPr id="12" name="Group 12"/>
          <p:cNvGrpSpPr/>
          <p:nvPr/>
        </p:nvGrpSpPr>
        <p:grpSpPr>
          <a:xfrm rot="91045">
            <a:off x="8533606" y="5519291"/>
            <a:ext cx="202996" cy="188577"/>
            <a:chOff x="0" y="0"/>
            <a:chExt cx="53464" cy="49666"/>
          </a:xfrm>
        </p:grpSpPr>
        <p:sp>
          <p:nvSpPr>
            <p:cNvPr id="13" name="Freeform 13"/>
            <p:cNvSpPr/>
            <p:nvPr/>
          </p:nvSpPr>
          <p:spPr>
            <a:xfrm>
              <a:off x="0" y="0"/>
              <a:ext cx="53464" cy="49666"/>
            </a:xfrm>
            <a:custGeom>
              <a:avLst/>
              <a:gdLst/>
              <a:ahLst/>
              <a:cxnLst/>
              <a:rect l="l" t="t" r="r" b="b"/>
              <a:pathLst>
                <a:path w="53464" h="49666">
                  <a:moveTo>
                    <a:pt x="0" y="0"/>
                  </a:moveTo>
                  <a:lnTo>
                    <a:pt x="53464" y="0"/>
                  </a:lnTo>
                  <a:lnTo>
                    <a:pt x="53464" y="49666"/>
                  </a:lnTo>
                  <a:lnTo>
                    <a:pt x="0" y="49666"/>
                  </a:lnTo>
                  <a:close/>
                </a:path>
              </a:pathLst>
            </a:custGeom>
            <a:solidFill>
              <a:srgbClr val="FFFCFC"/>
            </a:solidFill>
          </p:spPr>
          <p:txBody>
            <a:bodyPr/>
            <a:lstStyle/>
            <a:p>
              <a:endParaRPr lang="en-US"/>
            </a:p>
          </p:txBody>
        </p:sp>
        <p:sp>
          <p:nvSpPr>
            <p:cNvPr id="14" name="TextBox 14"/>
            <p:cNvSpPr txBox="1"/>
            <p:nvPr/>
          </p:nvSpPr>
          <p:spPr>
            <a:xfrm>
              <a:off x="0" y="-19050"/>
              <a:ext cx="53464" cy="68716"/>
            </a:xfrm>
            <a:prstGeom prst="rect">
              <a:avLst/>
            </a:prstGeom>
          </p:spPr>
          <p:txBody>
            <a:bodyPr lIns="50800" tIns="50800" rIns="50800" bIns="50800" rtlCol="0" anchor="ctr"/>
            <a:lstStyle/>
            <a:p>
              <a:pPr algn="ctr">
                <a:lnSpc>
                  <a:spcPts val="2859"/>
                </a:lnSpc>
              </a:pPr>
              <a:endParaRPr/>
            </a:p>
          </p:txBody>
        </p:sp>
      </p:grpSp>
      <p:sp>
        <p:nvSpPr>
          <p:cNvPr id="15" name="Freeform 15"/>
          <p:cNvSpPr/>
          <p:nvPr/>
        </p:nvSpPr>
        <p:spPr>
          <a:xfrm>
            <a:off x="8135047" y="8990007"/>
            <a:ext cx="9415975" cy="691418"/>
          </a:xfrm>
          <a:custGeom>
            <a:avLst/>
            <a:gdLst/>
            <a:ahLst/>
            <a:cxnLst/>
            <a:rect l="l" t="t" r="r" b="b"/>
            <a:pathLst>
              <a:path w="9415975" h="691418">
                <a:moveTo>
                  <a:pt x="0" y="0"/>
                </a:moveTo>
                <a:lnTo>
                  <a:pt x="9415975" y="0"/>
                </a:lnTo>
                <a:lnTo>
                  <a:pt x="9415975" y="691418"/>
                </a:lnTo>
                <a:lnTo>
                  <a:pt x="0" y="691418"/>
                </a:lnTo>
                <a:lnTo>
                  <a:pt x="0" y="0"/>
                </a:lnTo>
                <a:close/>
              </a:path>
            </a:pathLst>
          </a:custGeom>
          <a:blipFill>
            <a:blip r:embed="rId4"/>
            <a:stretch>
              <a:fillRect t="-151721" b="-17240"/>
            </a:stretch>
          </a:blipFill>
        </p:spPr>
        <p:txBody>
          <a:bodyPr/>
          <a:lstStyle/>
          <a:p>
            <a:endParaRPr lang="en-US"/>
          </a:p>
        </p:txBody>
      </p:sp>
      <p:grpSp>
        <p:nvGrpSpPr>
          <p:cNvPr id="16" name="Group 16"/>
          <p:cNvGrpSpPr/>
          <p:nvPr/>
        </p:nvGrpSpPr>
        <p:grpSpPr>
          <a:xfrm rot="2129772">
            <a:off x="9185103" y="5570919"/>
            <a:ext cx="331448" cy="216671"/>
            <a:chOff x="0" y="0"/>
            <a:chExt cx="87295" cy="57066"/>
          </a:xfrm>
        </p:grpSpPr>
        <p:sp>
          <p:nvSpPr>
            <p:cNvPr id="17" name="Freeform 17"/>
            <p:cNvSpPr/>
            <p:nvPr/>
          </p:nvSpPr>
          <p:spPr>
            <a:xfrm>
              <a:off x="0" y="0"/>
              <a:ext cx="87295" cy="57066"/>
            </a:xfrm>
            <a:custGeom>
              <a:avLst/>
              <a:gdLst/>
              <a:ahLst/>
              <a:cxnLst/>
              <a:rect l="l" t="t" r="r" b="b"/>
              <a:pathLst>
                <a:path w="87295" h="57066">
                  <a:moveTo>
                    <a:pt x="0" y="0"/>
                  </a:moveTo>
                  <a:lnTo>
                    <a:pt x="87295" y="0"/>
                  </a:lnTo>
                  <a:lnTo>
                    <a:pt x="87295" y="57066"/>
                  </a:lnTo>
                  <a:lnTo>
                    <a:pt x="0" y="57066"/>
                  </a:lnTo>
                  <a:close/>
                </a:path>
              </a:pathLst>
            </a:custGeom>
            <a:solidFill>
              <a:srgbClr val="FFFCFC"/>
            </a:solidFill>
          </p:spPr>
          <p:txBody>
            <a:bodyPr/>
            <a:lstStyle/>
            <a:p>
              <a:endParaRPr lang="en-US"/>
            </a:p>
          </p:txBody>
        </p:sp>
        <p:sp>
          <p:nvSpPr>
            <p:cNvPr id="18" name="TextBox 18"/>
            <p:cNvSpPr txBox="1"/>
            <p:nvPr/>
          </p:nvSpPr>
          <p:spPr>
            <a:xfrm>
              <a:off x="0" y="-19050"/>
              <a:ext cx="87295" cy="76116"/>
            </a:xfrm>
            <a:prstGeom prst="rect">
              <a:avLst/>
            </a:prstGeom>
          </p:spPr>
          <p:txBody>
            <a:bodyPr lIns="50800" tIns="50800" rIns="50800" bIns="50800" rtlCol="0" anchor="ctr"/>
            <a:lstStyle/>
            <a:p>
              <a:pPr algn="ctr">
                <a:lnSpc>
                  <a:spcPts val="2859"/>
                </a:lnSpc>
              </a:pPr>
              <a:endParaRPr/>
            </a:p>
          </p:txBody>
        </p:sp>
      </p:grpSp>
      <p:sp>
        <p:nvSpPr>
          <p:cNvPr id="19" name="Freeform 19"/>
          <p:cNvSpPr/>
          <p:nvPr/>
        </p:nvSpPr>
        <p:spPr>
          <a:xfrm>
            <a:off x="16564577" y="9472527"/>
            <a:ext cx="1389446" cy="707425"/>
          </a:xfrm>
          <a:custGeom>
            <a:avLst/>
            <a:gdLst/>
            <a:ahLst/>
            <a:cxnLst/>
            <a:rect l="l" t="t" r="r" b="b"/>
            <a:pathLst>
              <a:path w="1389446" h="707425">
                <a:moveTo>
                  <a:pt x="0" y="0"/>
                </a:moveTo>
                <a:lnTo>
                  <a:pt x="1389446" y="0"/>
                </a:lnTo>
                <a:lnTo>
                  <a:pt x="1389446" y="707425"/>
                </a:lnTo>
                <a:lnTo>
                  <a:pt x="0" y="707425"/>
                </a:lnTo>
                <a:lnTo>
                  <a:pt x="0" y="0"/>
                </a:lnTo>
                <a:close/>
              </a:path>
            </a:pathLst>
          </a:custGeom>
          <a:blipFill>
            <a:blip r:embed="rId5"/>
            <a:stretch>
              <a:fillRect/>
            </a:stretch>
          </a:blipFill>
        </p:spPr>
        <p:txBody>
          <a:bodyPr/>
          <a:lstStyle/>
          <a:p>
            <a:endParaRPr lang="en-US"/>
          </a:p>
        </p:txBody>
      </p:sp>
      <p:sp>
        <p:nvSpPr>
          <p:cNvPr id="20" name="Freeform 20"/>
          <p:cNvSpPr/>
          <p:nvPr/>
        </p:nvSpPr>
        <p:spPr>
          <a:xfrm>
            <a:off x="8135047" y="5093127"/>
            <a:ext cx="8059566" cy="452084"/>
          </a:xfrm>
          <a:custGeom>
            <a:avLst/>
            <a:gdLst/>
            <a:ahLst/>
            <a:cxnLst/>
            <a:rect l="l" t="t" r="r" b="b"/>
            <a:pathLst>
              <a:path w="8059566" h="452084">
                <a:moveTo>
                  <a:pt x="0" y="0"/>
                </a:moveTo>
                <a:lnTo>
                  <a:pt x="8059566" y="0"/>
                </a:lnTo>
                <a:lnTo>
                  <a:pt x="8059566" y="452084"/>
                </a:lnTo>
                <a:lnTo>
                  <a:pt x="0" y="452084"/>
                </a:lnTo>
                <a:lnTo>
                  <a:pt x="0" y="0"/>
                </a:lnTo>
                <a:close/>
              </a:path>
            </a:pathLst>
          </a:custGeom>
          <a:blipFill>
            <a:blip r:embed="rId6"/>
            <a:stretch>
              <a:fillRect/>
            </a:stretch>
          </a:blipFill>
        </p:spPr>
        <p:txBody>
          <a:bodyPr/>
          <a:lstStyle/>
          <a:p>
            <a:endParaRPr lang="en-US"/>
          </a:p>
        </p:txBody>
      </p:sp>
      <p:sp>
        <p:nvSpPr>
          <p:cNvPr id="21" name="TextBox 21"/>
          <p:cNvSpPr txBox="1"/>
          <p:nvPr/>
        </p:nvSpPr>
        <p:spPr>
          <a:xfrm>
            <a:off x="6488000" y="3365131"/>
            <a:ext cx="6349065" cy="1206292"/>
          </a:xfrm>
          <a:prstGeom prst="rect">
            <a:avLst/>
          </a:prstGeom>
        </p:spPr>
        <p:txBody>
          <a:bodyPr lIns="0" tIns="0" rIns="0" bIns="0" rtlCol="0" anchor="t">
            <a:spAutoFit/>
          </a:bodyPr>
          <a:lstStyle/>
          <a:p>
            <a:pPr algn="l">
              <a:lnSpc>
                <a:spcPts val="2379"/>
              </a:lnSpc>
            </a:pPr>
            <a:r>
              <a:rPr lang="en-US" sz="1699" dirty="0">
                <a:solidFill>
                  <a:srgbClr val="FFFFFF"/>
                </a:solidFill>
                <a:latin typeface="Muli"/>
                <a:ea typeface="Muli"/>
                <a:cs typeface="Muli"/>
                <a:sym typeface="Muli"/>
              </a:rPr>
              <a:t>Scenario: Prescriptive path, School in Austin, 100,000 sq. ft. conditioned area, Natural Gas Heating, On-site Solar of 500kW, Lighting Load Management in 80% of building area with demand responsive lighting controls. </a:t>
            </a:r>
          </a:p>
        </p:txBody>
      </p:sp>
      <p:sp>
        <p:nvSpPr>
          <p:cNvPr id="22" name="TextBox 22"/>
          <p:cNvSpPr txBox="1"/>
          <p:nvPr/>
        </p:nvSpPr>
        <p:spPr>
          <a:xfrm>
            <a:off x="7284654" y="447515"/>
            <a:ext cx="11003346" cy="2352675"/>
          </a:xfrm>
          <a:prstGeom prst="rect">
            <a:avLst/>
          </a:prstGeom>
        </p:spPr>
        <p:txBody>
          <a:bodyPr lIns="0" tIns="0" rIns="0" bIns="0" rtlCol="0" anchor="t">
            <a:spAutoFit/>
          </a:bodyPr>
          <a:lstStyle/>
          <a:p>
            <a:pPr marL="0" lvl="0" indent="0" algn="l">
              <a:lnSpc>
                <a:spcPts val="6176"/>
              </a:lnSpc>
              <a:spcBef>
                <a:spcPct val="0"/>
              </a:spcBef>
            </a:pPr>
            <a:r>
              <a:rPr lang="en-US" sz="5147" b="1" u="none" strike="noStrike">
                <a:solidFill>
                  <a:srgbClr val="1A1A1A"/>
                </a:solidFill>
                <a:latin typeface="Neue Montreal Medium"/>
                <a:ea typeface="Neue Montreal Medium"/>
                <a:cs typeface="Neue Montreal Medium"/>
                <a:sym typeface="Neue Montreal Medium"/>
              </a:rPr>
              <a:t>HOW MANY ADDITIONAL EFFICIENCY CREDITS DOES MY PROJECT NEED?</a:t>
            </a:r>
          </a:p>
        </p:txBody>
      </p:sp>
      <p:sp>
        <p:nvSpPr>
          <p:cNvPr id="23" name="TextBox 23"/>
          <p:cNvSpPr txBox="1"/>
          <p:nvPr/>
        </p:nvSpPr>
        <p:spPr>
          <a:xfrm>
            <a:off x="12390817" y="4605604"/>
            <a:ext cx="3029179" cy="214629"/>
          </a:xfrm>
          <a:prstGeom prst="rect">
            <a:avLst/>
          </a:prstGeom>
        </p:spPr>
        <p:txBody>
          <a:bodyPr lIns="0" tIns="0" rIns="0" bIns="0" rtlCol="0" anchor="t">
            <a:spAutoFit/>
          </a:bodyPr>
          <a:lstStyle/>
          <a:p>
            <a:pPr algn="ctr">
              <a:lnSpc>
                <a:spcPts val="1820"/>
              </a:lnSpc>
            </a:pPr>
            <a:r>
              <a:rPr lang="en-US" sz="1300">
                <a:solidFill>
                  <a:srgbClr val="000000"/>
                </a:solidFill>
                <a:latin typeface="Muli"/>
                <a:ea typeface="Muli"/>
                <a:cs typeface="Muli"/>
                <a:sym typeface="Muli"/>
              </a:rPr>
              <a:t>*Energy Credits</a:t>
            </a:r>
          </a:p>
        </p:txBody>
      </p:sp>
      <p:sp>
        <p:nvSpPr>
          <p:cNvPr id="24" name="Freeform 24"/>
          <p:cNvSpPr/>
          <p:nvPr/>
        </p:nvSpPr>
        <p:spPr>
          <a:xfrm>
            <a:off x="8635104" y="6024217"/>
            <a:ext cx="8187552" cy="3234083"/>
          </a:xfrm>
          <a:custGeom>
            <a:avLst/>
            <a:gdLst/>
            <a:ahLst/>
            <a:cxnLst/>
            <a:rect l="l" t="t" r="r" b="b"/>
            <a:pathLst>
              <a:path w="8187552" h="3234083">
                <a:moveTo>
                  <a:pt x="0" y="0"/>
                </a:moveTo>
                <a:lnTo>
                  <a:pt x="8187552" y="0"/>
                </a:lnTo>
                <a:lnTo>
                  <a:pt x="8187552" y="3234083"/>
                </a:lnTo>
                <a:lnTo>
                  <a:pt x="0" y="3234083"/>
                </a:lnTo>
                <a:lnTo>
                  <a:pt x="0" y="0"/>
                </a:lnTo>
                <a:close/>
              </a:path>
            </a:pathLst>
          </a:custGeom>
          <a:blipFill>
            <a:blip r:embed="rId7"/>
            <a:stretch>
              <a:fillRect/>
            </a:stretch>
          </a:blipFill>
        </p:spPr>
        <p:txBody>
          <a:bodyPr/>
          <a:lstStyle/>
          <a:p>
            <a:endParaRPr lang="en-US"/>
          </a:p>
        </p:txBody>
      </p:sp>
      <p:grpSp>
        <p:nvGrpSpPr>
          <p:cNvPr id="25" name="Group 25"/>
          <p:cNvGrpSpPr/>
          <p:nvPr/>
        </p:nvGrpSpPr>
        <p:grpSpPr>
          <a:xfrm>
            <a:off x="12021026" y="6571157"/>
            <a:ext cx="287659" cy="2687143"/>
            <a:chOff x="0" y="0"/>
            <a:chExt cx="75762" cy="707725"/>
          </a:xfrm>
        </p:grpSpPr>
        <p:sp>
          <p:nvSpPr>
            <p:cNvPr id="26" name="Freeform 26"/>
            <p:cNvSpPr/>
            <p:nvPr/>
          </p:nvSpPr>
          <p:spPr>
            <a:xfrm>
              <a:off x="0" y="0"/>
              <a:ext cx="75762" cy="707725"/>
            </a:xfrm>
            <a:custGeom>
              <a:avLst/>
              <a:gdLst/>
              <a:ahLst/>
              <a:cxnLst/>
              <a:rect l="l" t="t" r="r" b="b"/>
              <a:pathLst>
                <a:path w="75762" h="707725">
                  <a:moveTo>
                    <a:pt x="0" y="0"/>
                  </a:moveTo>
                  <a:lnTo>
                    <a:pt x="75762" y="0"/>
                  </a:lnTo>
                  <a:lnTo>
                    <a:pt x="75762" y="707725"/>
                  </a:lnTo>
                  <a:lnTo>
                    <a:pt x="0" y="707725"/>
                  </a:lnTo>
                  <a:close/>
                </a:path>
              </a:pathLst>
            </a:custGeom>
            <a:solidFill>
              <a:srgbClr val="95989A">
                <a:alpha val="31765"/>
              </a:srgbClr>
            </a:solidFill>
            <a:ln w="19050" cap="sq">
              <a:solidFill>
                <a:srgbClr val="000000">
                  <a:alpha val="31765"/>
                </a:srgbClr>
              </a:solidFill>
              <a:prstDash val="solid"/>
              <a:miter/>
            </a:ln>
          </p:spPr>
          <p:txBody>
            <a:bodyPr/>
            <a:lstStyle/>
            <a:p>
              <a:endParaRPr lang="en-US"/>
            </a:p>
          </p:txBody>
        </p:sp>
        <p:sp>
          <p:nvSpPr>
            <p:cNvPr id="27" name="TextBox 27"/>
            <p:cNvSpPr txBox="1"/>
            <p:nvPr/>
          </p:nvSpPr>
          <p:spPr>
            <a:xfrm>
              <a:off x="0" y="-19050"/>
              <a:ext cx="75762" cy="726775"/>
            </a:xfrm>
            <a:prstGeom prst="rect">
              <a:avLst/>
            </a:prstGeom>
          </p:spPr>
          <p:txBody>
            <a:bodyPr lIns="50800" tIns="50800" rIns="50800" bIns="50800" rtlCol="0" anchor="ctr"/>
            <a:lstStyle/>
            <a:p>
              <a:pPr algn="ctr">
                <a:lnSpc>
                  <a:spcPts val="2859"/>
                </a:lnSpc>
              </a:pPr>
              <a:endParaRPr/>
            </a:p>
          </p:txBody>
        </p:sp>
      </p:grpSp>
      <p:grpSp>
        <p:nvGrpSpPr>
          <p:cNvPr id="28" name="Group 28"/>
          <p:cNvGrpSpPr/>
          <p:nvPr/>
        </p:nvGrpSpPr>
        <p:grpSpPr>
          <a:xfrm rot="-5400000">
            <a:off x="12586926" y="4430427"/>
            <a:ext cx="283908" cy="8187552"/>
            <a:chOff x="0" y="0"/>
            <a:chExt cx="74774" cy="2156392"/>
          </a:xfrm>
        </p:grpSpPr>
        <p:sp>
          <p:nvSpPr>
            <p:cNvPr id="29" name="Freeform 29"/>
            <p:cNvSpPr/>
            <p:nvPr/>
          </p:nvSpPr>
          <p:spPr>
            <a:xfrm>
              <a:off x="0" y="0"/>
              <a:ext cx="74774" cy="2156392"/>
            </a:xfrm>
            <a:custGeom>
              <a:avLst/>
              <a:gdLst/>
              <a:ahLst/>
              <a:cxnLst/>
              <a:rect l="l" t="t" r="r" b="b"/>
              <a:pathLst>
                <a:path w="74774" h="2156392">
                  <a:moveTo>
                    <a:pt x="0" y="0"/>
                  </a:moveTo>
                  <a:lnTo>
                    <a:pt x="74774" y="0"/>
                  </a:lnTo>
                  <a:lnTo>
                    <a:pt x="74774" y="2156392"/>
                  </a:lnTo>
                  <a:lnTo>
                    <a:pt x="0" y="2156392"/>
                  </a:lnTo>
                  <a:close/>
                </a:path>
              </a:pathLst>
            </a:custGeom>
            <a:solidFill>
              <a:srgbClr val="95989A">
                <a:alpha val="31765"/>
              </a:srgbClr>
            </a:solidFill>
            <a:ln w="19050" cap="sq">
              <a:solidFill>
                <a:srgbClr val="000000">
                  <a:alpha val="31765"/>
                </a:srgbClr>
              </a:solidFill>
              <a:prstDash val="solid"/>
              <a:miter/>
            </a:ln>
          </p:spPr>
          <p:txBody>
            <a:bodyPr/>
            <a:lstStyle/>
            <a:p>
              <a:endParaRPr lang="en-US"/>
            </a:p>
          </p:txBody>
        </p:sp>
        <p:sp>
          <p:nvSpPr>
            <p:cNvPr id="30" name="TextBox 30"/>
            <p:cNvSpPr txBox="1"/>
            <p:nvPr/>
          </p:nvSpPr>
          <p:spPr>
            <a:xfrm>
              <a:off x="0" y="-19050"/>
              <a:ext cx="74774" cy="2175442"/>
            </a:xfrm>
            <a:prstGeom prst="rect">
              <a:avLst/>
            </a:prstGeom>
          </p:spPr>
          <p:txBody>
            <a:bodyPr lIns="50800" tIns="50800" rIns="50800" bIns="50800" rtlCol="0" anchor="ctr"/>
            <a:lstStyle/>
            <a:p>
              <a:pPr algn="ctr">
                <a:lnSpc>
                  <a:spcPts val="2859"/>
                </a:lnSpc>
              </a:pPr>
              <a:endParaRPr/>
            </a:p>
          </p:txBody>
        </p:sp>
      </p:grpSp>
      <p:sp>
        <p:nvSpPr>
          <p:cNvPr id="31" name="AutoShape 31"/>
          <p:cNvSpPr/>
          <p:nvPr/>
        </p:nvSpPr>
        <p:spPr>
          <a:xfrm>
            <a:off x="9415035" y="5545211"/>
            <a:ext cx="2680578" cy="2902540"/>
          </a:xfrm>
          <a:prstGeom prst="line">
            <a:avLst/>
          </a:prstGeom>
          <a:ln w="38100" cap="flat">
            <a:solidFill>
              <a:srgbClr val="000000"/>
            </a:solidFill>
            <a:prstDash val="solid"/>
            <a:headEnd type="none" w="sm" len="sm"/>
            <a:tailEnd type="arrow" w="med" len="sm"/>
          </a:ln>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430853" y="457040"/>
            <a:ext cx="6687266" cy="9369199"/>
            <a:chOff x="0" y="0"/>
            <a:chExt cx="8916355" cy="12492266"/>
          </a:xfrm>
        </p:grpSpPr>
        <p:sp>
          <p:nvSpPr>
            <p:cNvPr id="3" name="Freeform 3"/>
            <p:cNvSpPr/>
            <p:nvPr/>
          </p:nvSpPr>
          <p:spPr>
            <a:xfrm>
              <a:off x="0" y="0"/>
              <a:ext cx="8916355" cy="12492266"/>
            </a:xfrm>
            <a:custGeom>
              <a:avLst/>
              <a:gdLst/>
              <a:ahLst/>
              <a:cxnLst/>
              <a:rect l="l" t="t" r="r" b="b"/>
              <a:pathLst>
                <a:path w="8916355" h="12492266">
                  <a:moveTo>
                    <a:pt x="0" y="0"/>
                  </a:moveTo>
                  <a:lnTo>
                    <a:pt x="8916355" y="0"/>
                  </a:lnTo>
                  <a:lnTo>
                    <a:pt x="8916355" y="12492266"/>
                  </a:lnTo>
                  <a:lnTo>
                    <a:pt x="0" y="12492266"/>
                  </a:lnTo>
                  <a:lnTo>
                    <a:pt x="0" y="0"/>
                  </a:lnTo>
                  <a:close/>
                </a:path>
              </a:pathLst>
            </a:custGeom>
            <a:blipFill>
              <a:blip r:embed="rId2"/>
              <a:stretch>
                <a:fillRect l="-155349" r="-4104"/>
              </a:stretch>
            </a:blipFill>
          </p:spPr>
          <p:txBody>
            <a:bodyPr/>
            <a:lstStyle/>
            <a:p>
              <a:endParaRPr lang="en-US"/>
            </a:p>
          </p:txBody>
        </p:sp>
        <p:sp>
          <p:nvSpPr>
            <p:cNvPr id="4" name="Freeform 4"/>
            <p:cNvSpPr/>
            <p:nvPr/>
          </p:nvSpPr>
          <p:spPr>
            <a:xfrm>
              <a:off x="0" y="7651"/>
              <a:ext cx="8916355" cy="12484614"/>
            </a:xfrm>
            <a:custGeom>
              <a:avLst/>
              <a:gdLst/>
              <a:ahLst/>
              <a:cxnLst/>
              <a:rect l="l" t="t" r="r" b="b"/>
              <a:pathLst>
                <a:path w="8916355" h="12484614">
                  <a:moveTo>
                    <a:pt x="0" y="0"/>
                  </a:moveTo>
                  <a:lnTo>
                    <a:pt x="8916355" y="0"/>
                  </a:lnTo>
                  <a:lnTo>
                    <a:pt x="8916355" y="12484615"/>
                  </a:lnTo>
                  <a:lnTo>
                    <a:pt x="0" y="12484615"/>
                  </a:lnTo>
                  <a:lnTo>
                    <a:pt x="0" y="0"/>
                  </a:lnTo>
                  <a:close/>
                </a:path>
              </a:pathLst>
            </a:custGeom>
            <a:blipFill>
              <a:blip r:embed="rId3">
                <a:alphaModFix amt="46000"/>
              </a:blip>
              <a:stretch>
                <a:fillRect t="-6211" r="-135824" b="-8947"/>
              </a:stretch>
            </a:blipFill>
          </p:spPr>
          <p:txBody>
            <a:bodyPr/>
            <a:lstStyle/>
            <a:p>
              <a:endParaRPr lang="en-US"/>
            </a:p>
          </p:txBody>
        </p:sp>
      </p:grpSp>
      <p:grpSp>
        <p:nvGrpSpPr>
          <p:cNvPr id="5" name="Group 5"/>
          <p:cNvGrpSpPr/>
          <p:nvPr/>
        </p:nvGrpSpPr>
        <p:grpSpPr>
          <a:xfrm>
            <a:off x="6161681" y="3121766"/>
            <a:ext cx="7001703" cy="1725359"/>
            <a:chOff x="0" y="0"/>
            <a:chExt cx="1844070" cy="454415"/>
          </a:xfrm>
        </p:grpSpPr>
        <p:sp>
          <p:nvSpPr>
            <p:cNvPr id="6" name="Freeform 6"/>
            <p:cNvSpPr/>
            <p:nvPr/>
          </p:nvSpPr>
          <p:spPr>
            <a:xfrm>
              <a:off x="0" y="0"/>
              <a:ext cx="1844070" cy="454415"/>
            </a:xfrm>
            <a:custGeom>
              <a:avLst/>
              <a:gdLst/>
              <a:ahLst/>
              <a:cxnLst/>
              <a:rect l="l" t="t" r="r" b="b"/>
              <a:pathLst>
                <a:path w="1844070" h="454415">
                  <a:moveTo>
                    <a:pt x="0" y="0"/>
                  </a:moveTo>
                  <a:lnTo>
                    <a:pt x="1844070" y="0"/>
                  </a:lnTo>
                  <a:lnTo>
                    <a:pt x="1844070" y="454415"/>
                  </a:lnTo>
                  <a:lnTo>
                    <a:pt x="0" y="454415"/>
                  </a:lnTo>
                  <a:close/>
                </a:path>
              </a:pathLst>
            </a:custGeom>
            <a:solidFill>
              <a:srgbClr val="1A1A1A"/>
            </a:solidFill>
          </p:spPr>
          <p:txBody>
            <a:bodyPr/>
            <a:lstStyle/>
            <a:p>
              <a:endParaRPr lang="en-US"/>
            </a:p>
          </p:txBody>
        </p:sp>
        <p:sp>
          <p:nvSpPr>
            <p:cNvPr id="7" name="TextBox 7"/>
            <p:cNvSpPr txBox="1"/>
            <p:nvPr/>
          </p:nvSpPr>
          <p:spPr>
            <a:xfrm>
              <a:off x="0" y="-19050"/>
              <a:ext cx="1844070" cy="473465"/>
            </a:xfrm>
            <a:prstGeom prst="rect">
              <a:avLst/>
            </a:prstGeom>
          </p:spPr>
          <p:txBody>
            <a:bodyPr lIns="50800" tIns="50800" rIns="50800" bIns="50800" rtlCol="0" anchor="ctr"/>
            <a:lstStyle/>
            <a:p>
              <a:pPr algn="ctr">
                <a:lnSpc>
                  <a:spcPts val="2859"/>
                </a:lnSpc>
              </a:pPr>
              <a:endParaRPr/>
            </a:p>
          </p:txBody>
        </p:sp>
      </p:grpSp>
      <p:sp>
        <p:nvSpPr>
          <p:cNvPr id="8" name="Freeform 8"/>
          <p:cNvSpPr/>
          <p:nvPr/>
        </p:nvSpPr>
        <p:spPr>
          <a:xfrm>
            <a:off x="6161681" y="4624654"/>
            <a:ext cx="7001703" cy="691418"/>
          </a:xfrm>
          <a:custGeom>
            <a:avLst/>
            <a:gdLst/>
            <a:ahLst/>
            <a:cxnLst/>
            <a:rect l="l" t="t" r="r" b="b"/>
            <a:pathLst>
              <a:path w="7001703" h="691418">
                <a:moveTo>
                  <a:pt x="0" y="0"/>
                </a:moveTo>
                <a:lnTo>
                  <a:pt x="7001703" y="0"/>
                </a:lnTo>
                <a:lnTo>
                  <a:pt x="7001703" y="691418"/>
                </a:lnTo>
                <a:lnTo>
                  <a:pt x="0" y="691418"/>
                </a:lnTo>
                <a:lnTo>
                  <a:pt x="0" y="0"/>
                </a:lnTo>
                <a:close/>
              </a:path>
            </a:pathLst>
          </a:custGeom>
          <a:blipFill>
            <a:blip r:embed="rId4"/>
            <a:stretch>
              <a:fillRect t="-100000"/>
            </a:stretch>
          </a:blipFill>
        </p:spPr>
        <p:txBody>
          <a:bodyPr/>
          <a:lstStyle/>
          <a:p>
            <a:endParaRPr lang="en-US"/>
          </a:p>
        </p:txBody>
      </p:sp>
      <p:grpSp>
        <p:nvGrpSpPr>
          <p:cNvPr id="9" name="Group 9"/>
          <p:cNvGrpSpPr/>
          <p:nvPr/>
        </p:nvGrpSpPr>
        <p:grpSpPr>
          <a:xfrm rot="-2357740">
            <a:off x="9201679" y="5524848"/>
            <a:ext cx="183877" cy="249464"/>
            <a:chOff x="0" y="0"/>
            <a:chExt cx="48429" cy="65703"/>
          </a:xfrm>
        </p:grpSpPr>
        <p:sp>
          <p:nvSpPr>
            <p:cNvPr id="10" name="Freeform 10"/>
            <p:cNvSpPr/>
            <p:nvPr/>
          </p:nvSpPr>
          <p:spPr>
            <a:xfrm>
              <a:off x="0" y="0"/>
              <a:ext cx="48429" cy="65703"/>
            </a:xfrm>
            <a:custGeom>
              <a:avLst/>
              <a:gdLst/>
              <a:ahLst/>
              <a:cxnLst/>
              <a:rect l="l" t="t" r="r" b="b"/>
              <a:pathLst>
                <a:path w="48429" h="65703">
                  <a:moveTo>
                    <a:pt x="0" y="0"/>
                  </a:moveTo>
                  <a:lnTo>
                    <a:pt x="48429" y="0"/>
                  </a:lnTo>
                  <a:lnTo>
                    <a:pt x="48429" y="65703"/>
                  </a:lnTo>
                  <a:lnTo>
                    <a:pt x="0" y="65703"/>
                  </a:lnTo>
                  <a:close/>
                </a:path>
              </a:pathLst>
            </a:custGeom>
            <a:solidFill>
              <a:srgbClr val="FFFCFC"/>
            </a:solidFill>
          </p:spPr>
          <p:txBody>
            <a:bodyPr/>
            <a:lstStyle/>
            <a:p>
              <a:endParaRPr lang="en-US"/>
            </a:p>
          </p:txBody>
        </p:sp>
        <p:sp>
          <p:nvSpPr>
            <p:cNvPr id="11" name="TextBox 11"/>
            <p:cNvSpPr txBox="1"/>
            <p:nvPr/>
          </p:nvSpPr>
          <p:spPr>
            <a:xfrm>
              <a:off x="0" y="-19050"/>
              <a:ext cx="48429" cy="84753"/>
            </a:xfrm>
            <a:prstGeom prst="rect">
              <a:avLst/>
            </a:prstGeom>
          </p:spPr>
          <p:txBody>
            <a:bodyPr lIns="50800" tIns="50800" rIns="50800" bIns="50800" rtlCol="0" anchor="ctr"/>
            <a:lstStyle/>
            <a:p>
              <a:pPr algn="ctr">
                <a:lnSpc>
                  <a:spcPts val="2859"/>
                </a:lnSpc>
              </a:pPr>
              <a:endParaRPr/>
            </a:p>
          </p:txBody>
        </p:sp>
      </p:grpSp>
      <p:grpSp>
        <p:nvGrpSpPr>
          <p:cNvPr id="12" name="Group 12"/>
          <p:cNvGrpSpPr/>
          <p:nvPr/>
        </p:nvGrpSpPr>
        <p:grpSpPr>
          <a:xfrm rot="91045">
            <a:off x="8533606" y="5519291"/>
            <a:ext cx="202996" cy="188577"/>
            <a:chOff x="0" y="0"/>
            <a:chExt cx="53464" cy="49666"/>
          </a:xfrm>
        </p:grpSpPr>
        <p:sp>
          <p:nvSpPr>
            <p:cNvPr id="13" name="Freeform 13"/>
            <p:cNvSpPr/>
            <p:nvPr/>
          </p:nvSpPr>
          <p:spPr>
            <a:xfrm>
              <a:off x="0" y="0"/>
              <a:ext cx="53464" cy="49666"/>
            </a:xfrm>
            <a:custGeom>
              <a:avLst/>
              <a:gdLst/>
              <a:ahLst/>
              <a:cxnLst/>
              <a:rect l="l" t="t" r="r" b="b"/>
              <a:pathLst>
                <a:path w="53464" h="49666">
                  <a:moveTo>
                    <a:pt x="0" y="0"/>
                  </a:moveTo>
                  <a:lnTo>
                    <a:pt x="53464" y="0"/>
                  </a:lnTo>
                  <a:lnTo>
                    <a:pt x="53464" y="49666"/>
                  </a:lnTo>
                  <a:lnTo>
                    <a:pt x="0" y="49666"/>
                  </a:lnTo>
                  <a:close/>
                </a:path>
              </a:pathLst>
            </a:custGeom>
            <a:solidFill>
              <a:srgbClr val="FFFCFC"/>
            </a:solidFill>
          </p:spPr>
          <p:txBody>
            <a:bodyPr/>
            <a:lstStyle/>
            <a:p>
              <a:endParaRPr lang="en-US"/>
            </a:p>
          </p:txBody>
        </p:sp>
        <p:sp>
          <p:nvSpPr>
            <p:cNvPr id="14" name="TextBox 14"/>
            <p:cNvSpPr txBox="1"/>
            <p:nvPr/>
          </p:nvSpPr>
          <p:spPr>
            <a:xfrm>
              <a:off x="0" y="-19050"/>
              <a:ext cx="53464" cy="68716"/>
            </a:xfrm>
            <a:prstGeom prst="rect">
              <a:avLst/>
            </a:prstGeom>
          </p:spPr>
          <p:txBody>
            <a:bodyPr lIns="50800" tIns="50800" rIns="50800" bIns="50800" rtlCol="0" anchor="ctr"/>
            <a:lstStyle/>
            <a:p>
              <a:pPr algn="ctr">
                <a:lnSpc>
                  <a:spcPts val="2859"/>
                </a:lnSpc>
              </a:pPr>
              <a:endParaRPr/>
            </a:p>
          </p:txBody>
        </p:sp>
      </p:grpSp>
      <p:sp>
        <p:nvSpPr>
          <p:cNvPr id="15" name="Freeform 15"/>
          <p:cNvSpPr/>
          <p:nvPr/>
        </p:nvSpPr>
        <p:spPr>
          <a:xfrm>
            <a:off x="7965628" y="9111945"/>
            <a:ext cx="8786545" cy="691418"/>
          </a:xfrm>
          <a:custGeom>
            <a:avLst/>
            <a:gdLst/>
            <a:ahLst/>
            <a:cxnLst/>
            <a:rect l="l" t="t" r="r" b="b"/>
            <a:pathLst>
              <a:path w="8786545" h="691418">
                <a:moveTo>
                  <a:pt x="0" y="0"/>
                </a:moveTo>
                <a:lnTo>
                  <a:pt x="8786545" y="0"/>
                </a:lnTo>
                <a:lnTo>
                  <a:pt x="8786545" y="691418"/>
                </a:lnTo>
                <a:lnTo>
                  <a:pt x="0" y="691418"/>
                </a:lnTo>
                <a:lnTo>
                  <a:pt x="0" y="0"/>
                </a:lnTo>
                <a:close/>
              </a:path>
            </a:pathLst>
          </a:custGeom>
          <a:blipFill>
            <a:blip r:embed="rId4"/>
            <a:stretch>
              <a:fillRect t="-138237" b="-12745"/>
            </a:stretch>
          </a:blipFill>
        </p:spPr>
        <p:txBody>
          <a:bodyPr/>
          <a:lstStyle/>
          <a:p>
            <a:endParaRPr lang="en-US"/>
          </a:p>
        </p:txBody>
      </p:sp>
      <p:grpSp>
        <p:nvGrpSpPr>
          <p:cNvPr id="16" name="Group 16"/>
          <p:cNvGrpSpPr/>
          <p:nvPr/>
        </p:nvGrpSpPr>
        <p:grpSpPr>
          <a:xfrm rot="2129772">
            <a:off x="9185103" y="5570919"/>
            <a:ext cx="331448" cy="216671"/>
            <a:chOff x="0" y="0"/>
            <a:chExt cx="87295" cy="57066"/>
          </a:xfrm>
        </p:grpSpPr>
        <p:sp>
          <p:nvSpPr>
            <p:cNvPr id="17" name="Freeform 17"/>
            <p:cNvSpPr/>
            <p:nvPr/>
          </p:nvSpPr>
          <p:spPr>
            <a:xfrm>
              <a:off x="0" y="0"/>
              <a:ext cx="87295" cy="57066"/>
            </a:xfrm>
            <a:custGeom>
              <a:avLst/>
              <a:gdLst/>
              <a:ahLst/>
              <a:cxnLst/>
              <a:rect l="l" t="t" r="r" b="b"/>
              <a:pathLst>
                <a:path w="87295" h="57066">
                  <a:moveTo>
                    <a:pt x="0" y="0"/>
                  </a:moveTo>
                  <a:lnTo>
                    <a:pt x="87295" y="0"/>
                  </a:lnTo>
                  <a:lnTo>
                    <a:pt x="87295" y="57066"/>
                  </a:lnTo>
                  <a:lnTo>
                    <a:pt x="0" y="57066"/>
                  </a:lnTo>
                  <a:close/>
                </a:path>
              </a:pathLst>
            </a:custGeom>
            <a:solidFill>
              <a:srgbClr val="FFFCFC"/>
            </a:solidFill>
          </p:spPr>
          <p:txBody>
            <a:bodyPr/>
            <a:lstStyle/>
            <a:p>
              <a:endParaRPr lang="en-US"/>
            </a:p>
          </p:txBody>
        </p:sp>
        <p:sp>
          <p:nvSpPr>
            <p:cNvPr id="18" name="TextBox 18"/>
            <p:cNvSpPr txBox="1"/>
            <p:nvPr/>
          </p:nvSpPr>
          <p:spPr>
            <a:xfrm>
              <a:off x="0" y="-19050"/>
              <a:ext cx="87295" cy="76116"/>
            </a:xfrm>
            <a:prstGeom prst="rect">
              <a:avLst/>
            </a:prstGeom>
          </p:spPr>
          <p:txBody>
            <a:bodyPr lIns="50800" tIns="50800" rIns="50800" bIns="50800" rtlCol="0" anchor="ctr"/>
            <a:lstStyle/>
            <a:p>
              <a:pPr algn="ctr">
                <a:lnSpc>
                  <a:spcPts val="2859"/>
                </a:lnSpc>
              </a:pPr>
              <a:endParaRPr/>
            </a:p>
          </p:txBody>
        </p:sp>
      </p:grpSp>
      <p:sp>
        <p:nvSpPr>
          <p:cNvPr id="19" name="Freeform 19"/>
          <p:cNvSpPr/>
          <p:nvPr/>
        </p:nvSpPr>
        <p:spPr>
          <a:xfrm>
            <a:off x="16564577" y="9472527"/>
            <a:ext cx="1389446" cy="707425"/>
          </a:xfrm>
          <a:custGeom>
            <a:avLst/>
            <a:gdLst/>
            <a:ahLst/>
            <a:cxnLst/>
            <a:rect l="l" t="t" r="r" b="b"/>
            <a:pathLst>
              <a:path w="1389446" h="707425">
                <a:moveTo>
                  <a:pt x="0" y="0"/>
                </a:moveTo>
                <a:lnTo>
                  <a:pt x="1389446" y="0"/>
                </a:lnTo>
                <a:lnTo>
                  <a:pt x="1389446" y="707425"/>
                </a:lnTo>
                <a:lnTo>
                  <a:pt x="0" y="707425"/>
                </a:lnTo>
                <a:lnTo>
                  <a:pt x="0" y="0"/>
                </a:lnTo>
                <a:close/>
              </a:path>
            </a:pathLst>
          </a:custGeom>
          <a:blipFill>
            <a:blip r:embed="rId5"/>
            <a:stretch>
              <a:fillRect/>
            </a:stretch>
          </a:blipFill>
        </p:spPr>
        <p:txBody>
          <a:bodyPr/>
          <a:lstStyle/>
          <a:p>
            <a:endParaRPr lang="en-US"/>
          </a:p>
        </p:txBody>
      </p:sp>
      <p:sp>
        <p:nvSpPr>
          <p:cNvPr id="20" name="Freeform 20"/>
          <p:cNvSpPr/>
          <p:nvPr/>
        </p:nvSpPr>
        <p:spPr>
          <a:xfrm>
            <a:off x="8135047" y="5093127"/>
            <a:ext cx="8059566" cy="452084"/>
          </a:xfrm>
          <a:custGeom>
            <a:avLst/>
            <a:gdLst/>
            <a:ahLst/>
            <a:cxnLst/>
            <a:rect l="l" t="t" r="r" b="b"/>
            <a:pathLst>
              <a:path w="8059566" h="452084">
                <a:moveTo>
                  <a:pt x="0" y="0"/>
                </a:moveTo>
                <a:lnTo>
                  <a:pt x="8059566" y="0"/>
                </a:lnTo>
                <a:lnTo>
                  <a:pt x="8059566" y="452084"/>
                </a:lnTo>
                <a:lnTo>
                  <a:pt x="0" y="452084"/>
                </a:lnTo>
                <a:lnTo>
                  <a:pt x="0" y="0"/>
                </a:lnTo>
                <a:close/>
              </a:path>
            </a:pathLst>
          </a:custGeom>
          <a:blipFill>
            <a:blip r:embed="rId6"/>
            <a:stretch>
              <a:fillRect/>
            </a:stretch>
          </a:blipFill>
        </p:spPr>
        <p:txBody>
          <a:bodyPr/>
          <a:lstStyle/>
          <a:p>
            <a:endParaRPr lang="en-US"/>
          </a:p>
        </p:txBody>
      </p:sp>
      <p:sp>
        <p:nvSpPr>
          <p:cNvPr id="21" name="Freeform 21"/>
          <p:cNvSpPr/>
          <p:nvPr/>
        </p:nvSpPr>
        <p:spPr>
          <a:xfrm>
            <a:off x="7965628" y="6111333"/>
            <a:ext cx="9010884" cy="3255182"/>
          </a:xfrm>
          <a:custGeom>
            <a:avLst/>
            <a:gdLst/>
            <a:ahLst/>
            <a:cxnLst/>
            <a:rect l="l" t="t" r="r" b="b"/>
            <a:pathLst>
              <a:path w="9010884" h="3255182">
                <a:moveTo>
                  <a:pt x="0" y="0"/>
                </a:moveTo>
                <a:lnTo>
                  <a:pt x="9010884" y="0"/>
                </a:lnTo>
                <a:lnTo>
                  <a:pt x="9010884" y="3255182"/>
                </a:lnTo>
                <a:lnTo>
                  <a:pt x="0" y="3255182"/>
                </a:lnTo>
                <a:lnTo>
                  <a:pt x="0" y="0"/>
                </a:lnTo>
                <a:close/>
              </a:path>
            </a:pathLst>
          </a:custGeom>
          <a:blipFill>
            <a:blip r:embed="rId7"/>
            <a:stretch>
              <a:fillRect/>
            </a:stretch>
          </a:blipFill>
        </p:spPr>
        <p:txBody>
          <a:bodyPr/>
          <a:lstStyle/>
          <a:p>
            <a:endParaRPr lang="en-US"/>
          </a:p>
        </p:txBody>
      </p:sp>
      <p:sp>
        <p:nvSpPr>
          <p:cNvPr id="22" name="AutoShape 22"/>
          <p:cNvSpPr/>
          <p:nvPr/>
        </p:nvSpPr>
        <p:spPr>
          <a:xfrm>
            <a:off x="11785014" y="5545211"/>
            <a:ext cx="55940" cy="3105736"/>
          </a:xfrm>
          <a:prstGeom prst="line">
            <a:avLst/>
          </a:prstGeom>
          <a:ln w="38100" cap="flat">
            <a:solidFill>
              <a:srgbClr val="000000"/>
            </a:solidFill>
            <a:prstDash val="solid"/>
            <a:headEnd type="none" w="sm" len="sm"/>
            <a:tailEnd type="arrow" w="med" len="sm"/>
          </a:ln>
        </p:spPr>
        <p:txBody>
          <a:bodyPr/>
          <a:lstStyle/>
          <a:p>
            <a:endParaRPr lang="en-US"/>
          </a:p>
        </p:txBody>
      </p:sp>
      <p:sp>
        <p:nvSpPr>
          <p:cNvPr id="23" name="TextBox 23"/>
          <p:cNvSpPr txBox="1"/>
          <p:nvPr/>
        </p:nvSpPr>
        <p:spPr>
          <a:xfrm>
            <a:off x="6488000" y="3365131"/>
            <a:ext cx="6349065" cy="1206292"/>
          </a:xfrm>
          <a:prstGeom prst="rect">
            <a:avLst/>
          </a:prstGeom>
        </p:spPr>
        <p:txBody>
          <a:bodyPr lIns="0" tIns="0" rIns="0" bIns="0" rtlCol="0" anchor="t">
            <a:spAutoFit/>
          </a:bodyPr>
          <a:lstStyle/>
          <a:p>
            <a:pPr algn="l">
              <a:lnSpc>
                <a:spcPts val="2379"/>
              </a:lnSpc>
            </a:pPr>
            <a:r>
              <a:rPr lang="en-US" sz="1699" dirty="0">
                <a:solidFill>
                  <a:srgbClr val="FFFFFF"/>
                </a:solidFill>
                <a:latin typeface="Muli"/>
                <a:ea typeface="Muli"/>
                <a:cs typeface="Muli"/>
                <a:sym typeface="Muli"/>
              </a:rPr>
              <a:t>Scenario: Prescriptive path, School in Austin, 100,000 sq. ft. conditioned area, Natural Gas Heating, On-site Solar of 500kW, Lighting Load Management in 80% of building area with demand responsive lighting controls. </a:t>
            </a:r>
          </a:p>
        </p:txBody>
      </p:sp>
      <p:sp>
        <p:nvSpPr>
          <p:cNvPr id="24" name="TextBox 24"/>
          <p:cNvSpPr txBox="1"/>
          <p:nvPr/>
        </p:nvSpPr>
        <p:spPr>
          <a:xfrm>
            <a:off x="7284654" y="447515"/>
            <a:ext cx="11003346" cy="2352675"/>
          </a:xfrm>
          <a:prstGeom prst="rect">
            <a:avLst/>
          </a:prstGeom>
        </p:spPr>
        <p:txBody>
          <a:bodyPr lIns="0" tIns="0" rIns="0" bIns="0" rtlCol="0" anchor="t">
            <a:spAutoFit/>
          </a:bodyPr>
          <a:lstStyle/>
          <a:p>
            <a:pPr marL="0" lvl="0" indent="0" algn="l">
              <a:lnSpc>
                <a:spcPts val="6176"/>
              </a:lnSpc>
              <a:spcBef>
                <a:spcPct val="0"/>
              </a:spcBef>
            </a:pPr>
            <a:r>
              <a:rPr lang="en-US" sz="5147" b="1" u="none" strike="noStrike">
                <a:solidFill>
                  <a:srgbClr val="1A1A1A"/>
                </a:solidFill>
                <a:latin typeface="Neue Montreal Medium"/>
                <a:ea typeface="Neue Montreal Medium"/>
                <a:cs typeface="Neue Montreal Medium"/>
                <a:sym typeface="Neue Montreal Medium"/>
              </a:rPr>
              <a:t>HOW MANY ADDITIONAL EFFICIENCY CREDITS DOES MY PROJECT NEED?</a:t>
            </a:r>
          </a:p>
        </p:txBody>
      </p:sp>
      <p:sp>
        <p:nvSpPr>
          <p:cNvPr id="25" name="TextBox 25"/>
          <p:cNvSpPr txBox="1"/>
          <p:nvPr/>
        </p:nvSpPr>
        <p:spPr>
          <a:xfrm>
            <a:off x="13021143" y="4176662"/>
            <a:ext cx="3029179" cy="671829"/>
          </a:xfrm>
          <a:prstGeom prst="rect">
            <a:avLst/>
          </a:prstGeom>
        </p:spPr>
        <p:txBody>
          <a:bodyPr lIns="0" tIns="0" rIns="0" bIns="0" rtlCol="0" anchor="t">
            <a:spAutoFit/>
          </a:bodyPr>
          <a:lstStyle/>
          <a:p>
            <a:pPr algn="ctr">
              <a:lnSpc>
                <a:spcPts val="1820"/>
              </a:lnSpc>
            </a:pPr>
            <a:r>
              <a:rPr lang="en-US" sz="1300">
                <a:solidFill>
                  <a:srgbClr val="000000"/>
                </a:solidFill>
                <a:latin typeface="Muli"/>
                <a:ea typeface="Muli"/>
                <a:cs typeface="Muli"/>
                <a:sym typeface="Muli"/>
              </a:rPr>
              <a:t>*Limit to EE credit carryover from renewable and load management credits</a:t>
            </a:r>
          </a:p>
        </p:txBody>
      </p:sp>
      <p:grpSp>
        <p:nvGrpSpPr>
          <p:cNvPr id="26" name="Group 26"/>
          <p:cNvGrpSpPr/>
          <p:nvPr/>
        </p:nvGrpSpPr>
        <p:grpSpPr>
          <a:xfrm>
            <a:off x="11709443" y="6915994"/>
            <a:ext cx="333541" cy="2450521"/>
            <a:chOff x="0" y="0"/>
            <a:chExt cx="87846" cy="645405"/>
          </a:xfrm>
        </p:grpSpPr>
        <p:sp>
          <p:nvSpPr>
            <p:cNvPr id="27" name="Freeform 27"/>
            <p:cNvSpPr/>
            <p:nvPr/>
          </p:nvSpPr>
          <p:spPr>
            <a:xfrm>
              <a:off x="0" y="0"/>
              <a:ext cx="87846" cy="645405"/>
            </a:xfrm>
            <a:custGeom>
              <a:avLst/>
              <a:gdLst/>
              <a:ahLst/>
              <a:cxnLst/>
              <a:rect l="l" t="t" r="r" b="b"/>
              <a:pathLst>
                <a:path w="87846" h="645405">
                  <a:moveTo>
                    <a:pt x="0" y="0"/>
                  </a:moveTo>
                  <a:lnTo>
                    <a:pt x="87846" y="0"/>
                  </a:lnTo>
                  <a:lnTo>
                    <a:pt x="87846" y="645405"/>
                  </a:lnTo>
                  <a:lnTo>
                    <a:pt x="0" y="645405"/>
                  </a:lnTo>
                  <a:close/>
                </a:path>
              </a:pathLst>
            </a:custGeom>
            <a:solidFill>
              <a:srgbClr val="95989A">
                <a:alpha val="31765"/>
              </a:srgbClr>
            </a:solidFill>
            <a:ln w="19050" cap="sq">
              <a:solidFill>
                <a:srgbClr val="000000">
                  <a:alpha val="31765"/>
                </a:srgbClr>
              </a:solidFill>
              <a:prstDash val="solid"/>
              <a:miter/>
            </a:ln>
          </p:spPr>
          <p:txBody>
            <a:bodyPr/>
            <a:lstStyle/>
            <a:p>
              <a:endParaRPr lang="en-US"/>
            </a:p>
          </p:txBody>
        </p:sp>
        <p:sp>
          <p:nvSpPr>
            <p:cNvPr id="28" name="TextBox 28"/>
            <p:cNvSpPr txBox="1"/>
            <p:nvPr/>
          </p:nvSpPr>
          <p:spPr>
            <a:xfrm>
              <a:off x="0" y="-19050"/>
              <a:ext cx="87846" cy="664455"/>
            </a:xfrm>
            <a:prstGeom prst="rect">
              <a:avLst/>
            </a:prstGeom>
          </p:spPr>
          <p:txBody>
            <a:bodyPr lIns="50800" tIns="50800" rIns="50800" bIns="50800" rtlCol="0" anchor="ctr"/>
            <a:lstStyle/>
            <a:p>
              <a:pPr algn="ctr">
                <a:lnSpc>
                  <a:spcPts val="2859"/>
                </a:lnSpc>
              </a:pPr>
              <a:endParaRPr/>
            </a:p>
          </p:txBody>
        </p:sp>
      </p:grpSp>
      <p:grpSp>
        <p:nvGrpSpPr>
          <p:cNvPr id="29" name="Group 29"/>
          <p:cNvGrpSpPr/>
          <p:nvPr/>
        </p:nvGrpSpPr>
        <p:grpSpPr>
          <a:xfrm rot="-5400000">
            <a:off x="12352023" y="4264551"/>
            <a:ext cx="238093" cy="9010884"/>
            <a:chOff x="0" y="0"/>
            <a:chExt cx="62708" cy="2373237"/>
          </a:xfrm>
        </p:grpSpPr>
        <p:sp>
          <p:nvSpPr>
            <p:cNvPr id="30" name="Freeform 30"/>
            <p:cNvSpPr/>
            <p:nvPr/>
          </p:nvSpPr>
          <p:spPr>
            <a:xfrm>
              <a:off x="0" y="0"/>
              <a:ext cx="62708" cy="2373237"/>
            </a:xfrm>
            <a:custGeom>
              <a:avLst/>
              <a:gdLst/>
              <a:ahLst/>
              <a:cxnLst/>
              <a:rect l="l" t="t" r="r" b="b"/>
              <a:pathLst>
                <a:path w="62708" h="2373237">
                  <a:moveTo>
                    <a:pt x="0" y="0"/>
                  </a:moveTo>
                  <a:lnTo>
                    <a:pt x="62708" y="0"/>
                  </a:lnTo>
                  <a:lnTo>
                    <a:pt x="62708" y="2373237"/>
                  </a:lnTo>
                  <a:lnTo>
                    <a:pt x="0" y="2373237"/>
                  </a:lnTo>
                  <a:close/>
                </a:path>
              </a:pathLst>
            </a:custGeom>
            <a:solidFill>
              <a:srgbClr val="95989A">
                <a:alpha val="31765"/>
              </a:srgbClr>
            </a:solidFill>
            <a:ln w="19050" cap="sq">
              <a:solidFill>
                <a:srgbClr val="000000">
                  <a:alpha val="31765"/>
                </a:srgbClr>
              </a:solidFill>
              <a:prstDash val="solid"/>
              <a:miter/>
            </a:ln>
          </p:spPr>
          <p:txBody>
            <a:bodyPr/>
            <a:lstStyle/>
            <a:p>
              <a:endParaRPr lang="en-US"/>
            </a:p>
          </p:txBody>
        </p:sp>
        <p:sp>
          <p:nvSpPr>
            <p:cNvPr id="31" name="TextBox 31"/>
            <p:cNvSpPr txBox="1"/>
            <p:nvPr/>
          </p:nvSpPr>
          <p:spPr>
            <a:xfrm>
              <a:off x="0" y="-19050"/>
              <a:ext cx="62708" cy="2392287"/>
            </a:xfrm>
            <a:prstGeom prst="rect">
              <a:avLst/>
            </a:prstGeom>
          </p:spPr>
          <p:txBody>
            <a:bodyPr lIns="50800" tIns="50800" rIns="50800" bIns="50800" rtlCol="0" anchor="ctr"/>
            <a:lstStyle/>
            <a:p>
              <a:pPr algn="ctr">
                <a:lnSpc>
                  <a:spcPts val="2859"/>
                </a:lnSpc>
              </a:pP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Freeform 2"/>
          <p:cNvSpPr/>
          <p:nvPr/>
        </p:nvSpPr>
        <p:spPr>
          <a:xfrm>
            <a:off x="430853" y="457040"/>
            <a:ext cx="6687266" cy="9369199"/>
          </a:xfrm>
          <a:custGeom>
            <a:avLst/>
            <a:gdLst/>
            <a:ahLst/>
            <a:cxnLst/>
            <a:rect l="l" t="t" r="r" b="b"/>
            <a:pathLst>
              <a:path w="6687266" h="9369199">
                <a:moveTo>
                  <a:pt x="0" y="0"/>
                </a:moveTo>
                <a:lnTo>
                  <a:pt x="6687266" y="0"/>
                </a:lnTo>
                <a:lnTo>
                  <a:pt x="6687266" y="9369199"/>
                </a:lnTo>
                <a:lnTo>
                  <a:pt x="0" y="9369199"/>
                </a:lnTo>
                <a:lnTo>
                  <a:pt x="0" y="0"/>
                </a:lnTo>
                <a:close/>
              </a:path>
            </a:pathLst>
          </a:custGeom>
          <a:blipFill>
            <a:blip r:embed="rId2"/>
            <a:stretch>
              <a:fillRect l="-155349" r="-4104"/>
            </a:stretch>
          </a:blipFill>
        </p:spPr>
        <p:txBody>
          <a:bodyPr/>
          <a:lstStyle/>
          <a:p>
            <a:endParaRPr lang="en-US"/>
          </a:p>
        </p:txBody>
      </p:sp>
      <p:sp>
        <p:nvSpPr>
          <p:cNvPr id="3" name="Freeform 3"/>
          <p:cNvSpPr/>
          <p:nvPr/>
        </p:nvSpPr>
        <p:spPr>
          <a:xfrm>
            <a:off x="5114955" y="3504293"/>
            <a:ext cx="12144345" cy="691418"/>
          </a:xfrm>
          <a:custGeom>
            <a:avLst/>
            <a:gdLst/>
            <a:ahLst/>
            <a:cxnLst/>
            <a:rect l="l" t="t" r="r" b="b"/>
            <a:pathLst>
              <a:path w="12144345" h="691418">
                <a:moveTo>
                  <a:pt x="0" y="0"/>
                </a:moveTo>
                <a:lnTo>
                  <a:pt x="12144345" y="0"/>
                </a:lnTo>
                <a:lnTo>
                  <a:pt x="12144345" y="691419"/>
                </a:lnTo>
                <a:lnTo>
                  <a:pt x="0" y="691419"/>
                </a:lnTo>
                <a:lnTo>
                  <a:pt x="0" y="0"/>
                </a:lnTo>
                <a:close/>
              </a:path>
            </a:pathLst>
          </a:custGeom>
          <a:blipFill>
            <a:blip r:embed="rId3"/>
            <a:stretch>
              <a:fillRect t="-210172" b="-36724"/>
            </a:stretch>
          </a:blipFill>
        </p:spPr>
        <p:txBody>
          <a:bodyPr/>
          <a:lstStyle/>
          <a:p>
            <a:endParaRPr lang="en-US"/>
          </a:p>
        </p:txBody>
      </p:sp>
      <p:grpSp>
        <p:nvGrpSpPr>
          <p:cNvPr id="4" name="Group 4"/>
          <p:cNvGrpSpPr/>
          <p:nvPr/>
        </p:nvGrpSpPr>
        <p:grpSpPr>
          <a:xfrm rot="-2357740">
            <a:off x="9201679" y="5524848"/>
            <a:ext cx="183877" cy="249464"/>
            <a:chOff x="0" y="0"/>
            <a:chExt cx="48429" cy="65703"/>
          </a:xfrm>
        </p:grpSpPr>
        <p:sp>
          <p:nvSpPr>
            <p:cNvPr id="5" name="Freeform 5"/>
            <p:cNvSpPr/>
            <p:nvPr/>
          </p:nvSpPr>
          <p:spPr>
            <a:xfrm>
              <a:off x="0" y="0"/>
              <a:ext cx="48429" cy="65703"/>
            </a:xfrm>
            <a:custGeom>
              <a:avLst/>
              <a:gdLst/>
              <a:ahLst/>
              <a:cxnLst/>
              <a:rect l="l" t="t" r="r" b="b"/>
              <a:pathLst>
                <a:path w="48429" h="65703">
                  <a:moveTo>
                    <a:pt x="0" y="0"/>
                  </a:moveTo>
                  <a:lnTo>
                    <a:pt x="48429" y="0"/>
                  </a:lnTo>
                  <a:lnTo>
                    <a:pt x="48429" y="65703"/>
                  </a:lnTo>
                  <a:lnTo>
                    <a:pt x="0" y="65703"/>
                  </a:lnTo>
                  <a:close/>
                </a:path>
              </a:pathLst>
            </a:custGeom>
            <a:solidFill>
              <a:srgbClr val="FFFCFC"/>
            </a:solidFill>
          </p:spPr>
          <p:txBody>
            <a:bodyPr/>
            <a:lstStyle/>
            <a:p>
              <a:endParaRPr lang="en-US"/>
            </a:p>
          </p:txBody>
        </p:sp>
        <p:sp>
          <p:nvSpPr>
            <p:cNvPr id="6" name="TextBox 6"/>
            <p:cNvSpPr txBox="1"/>
            <p:nvPr/>
          </p:nvSpPr>
          <p:spPr>
            <a:xfrm>
              <a:off x="0" y="-19050"/>
              <a:ext cx="48429" cy="84753"/>
            </a:xfrm>
            <a:prstGeom prst="rect">
              <a:avLst/>
            </a:prstGeom>
          </p:spPr>
          <p:txBody>
            <a:bodyPr lIns="50800" tIns="50800" rIns="50800" bIns="50800" rtlCol="0" anchor="ctr"/>
            <a:lstStyle/>
            <a:p>
              <a:pPr algn="ctr">
                <a:lnSpc>
                  <a:spcPts val="2859"/>
                </a:lnSpc>
              </a:pPr>
              <a:endParaRPr/>
            </a:p>
          </p:txBody>
        </p:sp>
      </p:grpSp>
      <p:grpSp>
        <p:nvGrpSpPr>
          <p:cNvPr id="7" name="Group 7"/>
          <p:cNvGrpSpPr/>
          <p:nvPr/>
        </p:nvGrpSpPr>
        <p:grpSpPr>
          <a:xfrm rot="91045">
            <a:off x="8533606" y="5519291"/>
            <a:ext cx="202996" cy="188577"/>
            <a:chOff x="0" y="0"/>
            <a:chExt cx="53464" cy="49666"/>
          </a:xfrm>
        </p:grpSpPr>
        <p:sp>
          <p:nvSpPr>
            <p:cNvPr id="8" name="Freeform 8"/>
            <p:cNvSpPr/>
            <p:nvPr/>
          </p:nvSpPr>
          <p:spPr>
            <a:xfrm>
              <a:off x="0" y="0"/>
              <a:ext cx="53464" cy="49666"/>
            </a:xfrm>
            <a:custGeom>
              <a:avLst/>
              <a:gdLst/>
              <a:ahLst/>
              <a:cxnLst/>
              <a:rect l="l" t="t" r="r" b="b"/>
              <a:pathLst>
                <a:path w="53464" h="49666">
                  <a:moveTo>
                    <a:pt x="0" y="0"/>
                  </a:moveTo>
                  <a:lnTo>
                    <a:pt x="53464" y="0"/>
                  </a:lnTo>
                  <a:lnTo>
                    <a:pt x="53464" y="49666"/>
                  </a:lnTo>
                  <a:lnTo>
                    <a:pt x="0" y="49666"/>
                  </a:lnTo>
                  <a:close/>
                </a:path>
              </a:pathLst>
            </a:custGeom>
            <a:solidFill>
              <a:srgbClr val="FFFCFC"/>
            </a:solidFill>
          </p:spPr>
          <p:txBody>
            <a:bodyPr/>
            <a:lstStyle/>
            <a:p>
              <a:endParaRPr lang="en-US"/>
            </a:p>
          </p:txBody>
        </p:sp>
        <p:sp>
          <p:nvSpPr>
            <p:cNvPr id="9" name="TextBox 9"/>
            <p:cNvSpPr txBox="1"/>
            <p:nvPr/>
          </p:nvSpPr>
          <p:spPr>
            <a:xfrm>
              <a:off x="0" y="-19050"/>
              <a:ext cx="53464" cy="68716"/>
            </a:xfrm>
            <a:prstGeom prst="rect">
              <a:avLst/>
            </a:prstGeom>
          </p:spPr>
          <p:txBody>
            <a:bodyPr lIns="50800" tIns="50800" rIns="50800" bIns="50800" rtlCol="0" anchor="ctr"/>
            <a:lstStyle/>
            <a:p>
              <a:pPr algn="ctr">
                <a:lnSpc>
                  <a:spcPts val="2859"/>
                </a:lnSpc>
              </a:pPr>
              <a:endParaRPr/>
            </a:p>
          </p:txBody>
        </p:sp>
      </p:grpSp>
      <p:grpSp>
        <p:nvGrpSpPr>
          <p:cNvPr id="10" name="Group 10"/>
          <p:cNvGrpSpPr/>
          <p:nvPr/>
        </p:nvGrpSpPr>
        <p:grpSpPr>
          <a:xfrm rot="2129772">
            <a:off x="9185103" y="5570919"/>
            <a:ext cx="331448" cy="216671"/>
            <a:chOff x="0" y="0"/>
            <a:chExt cx="87295" cy="57066"/>
          </a:xfrm>
        </p:grpSpPr>
        <p:sp>
          <p:nvSpPr>
            <p:cNvPr id="11" name="Freeform 11"/>
            <p:cNvSpPr/>
            <p:nvPr/>
          </p:nvSpPr>
          <p:spPr>
            <a:xfrm>
              <a:off x="0" y="0"/>
              <a:ext cx="87295" cy="57066"/>
            </a:xfrm>
            <a:custGeom>
              <a:avLst/>
              <a:gdLst/>
              <a:ahLst/>
              <a:cxnLst/>
              <a:rect l="l" t="t" r="r" b="b"/>
              <a:pathLst>
                <a:path w="87295" h="57066">
                  <a:moveTo>
                    <a:pt x="0" y="0"/>
                  </a:moveTo>
                  <a:lnTo>
                    <a:pt x="87295" y="0"/>
                  </a:lnTo>
                  <a:lnTo>
                    <a:pt x="87295" y="57066"/>
                  </a:lnTo>
                  <a:lnTo>
                    <a:pt x="0" y="57066"/>
                  </a:lnTo>
                  <a:close/>
                </a:path>
              </a:pathLst>
            </a:custGeom>
            <a:solidFill>
              <a:srgbClr val="FFFCFC"/>
            </a:solidFill>
          </p:spPr>
          <p:txBody>
            <a:bodyPr/>
            <a:lstStyle/>
            <a:p>
              <a:endParaRPr lang="en-US"/>
            </a:p>
          </p:txBody>
        </p:sp>
        <p:sp>
          <p:nvSpPr>
            <p:cNvPr id="12" name="TextBox 12"/>
            <p:cNvSpPr txBox="1"/>
            <p:nvPr/>
          </p:nvSpPr>
          <p:spPr>
            <a:xfrm>
              <a:off x="0" y="-19050"/>
              <a:ext cx="87295" cy="76116"/>
            </a:xfrm>
            <a:prstGeom prst="rect">
              <a:avLst/>
            </a:prstGeom>
          </p:spPr>
          <p:txBody>
            <a:bodyPr lIns="50800" tIns="50800" rIns="50800" bIns="50800" rtlCol="0" anchor="ctr"/>
            <a:lstStyle/>
            <a:p>
              <a:pPr algn="ctr">
                <a:lnSpc>
                  <a:spcPts val="2859"/>
                </a:lnSpc>
              </a:pPr>
              <a:endParaRPr/>
            </a:p>
          </p:txBody>
        </p:sp>
      </p:grpSp>
      <p:sp>
        <p:nvSpPr>
          <p:cNvPr id="13" name="Freeform 13"/>
          <p:cNvSpPr/>
          <p:nvPr/>
        </p:nvSpPr>
        <p:spPr>
          <a:xfrm>
            <a:off x="430853" y="462779"/>
            <a:ext cx="6687266" cy="9363461"/>
          </a:xfrm>
          <a:custGeom>
            <a:avLst/>
            <a:gdLst/>
            <a:ahLst/>
            <a:cxnLst/>
            <a:rect l="l" t="t" r="r" b="b"/>
            <a:pathLst>
              <a:path w="6687266" h="9363461">
                <a:moveTo>
                  <a:pt x="0" y="0"/>
                </a:moveTo>
                <a:lnTo>
                  <a:pt x="6687266" y="0"/>
                </a:lnTo>
                <a:lnTo>
                  <a:pt x="6687266" y="9363460"/>
                </a:lnTo>
                <a:lnTo>
                  <a:pt x="0" y="9363460"/>
                </a:lnTo>
                <a:lnTo>
                  <a:pt x="0" y="0"/>
                </a:lnTo>
                <a:close/>
              </a:path>
            </a:pathLst>
          </a:custGeom>
          <a:blipFill>
            <a:blip r:embed="rId4">
              <a:alphaModFix amt="46000"/>
            </a:blip>
            <a:stretch>
              <a:fillRect t="-6211" r="-135824" b="-8947"/>
            </a:stretch>
          </a:blipFill>
        </p:spPr>
        <p:txBody>
          <a:bodyPr/>
          <a:lstStyle/>
          <a:p>
            <a:endParaRPr lang="en-US"/>
          </a:p>
        </p:txBody>
      </p:sp>
      <p:grpSp>
        <p:nvGrpSpPr>
          <p:cNvPr id="14" name="Group 14"/>
          <p:cNvGrpSpPr/>
          <p:nvPr/>
        </p:nvGrpSpPr>
        <p:grpSpPr>
          <a:xfrm>
            <a:off x="6161681" y="2950872"/>
            <a:ext cx="10590491" cy="731045"/>
            <a:chOff x="0" y="0"/>
            <a:chExt cx="14120655" cy="974727"/>
          </a:xfrm>
        </p:grpSpPr>
        <p:grpSp>
          <p:nvGrpSpPr>
            <p:cNvPr id="15" name="Group 15"/>
            <p:cNvGrpSpPr/>
            <p:nvPr/>
          </p:nvGrpSpPr>
          <p:grpSpPr>
            <a:xfrm>
              <a:off x="0" y="0"/>
              <a:ext cx="14120655" cy="974727"/>
              <a:chOff x="0" y="0"/>
              <a:chExt cx="2789265" cy="192539"/>
            </a:xfrm>
          </p:grpSpPr>
          <p:sp>
            <p:nvSpPr>
              <p:cNvPr id="16" name="Freeform 16"/>
              <p:cNvSpPr/>
              <p:nvPr/>
            </p:nvSpPr>
            <p:spPr>
              <a:xfrm>
                <a:off x="0" y="0"/>
                <a:ext cx="2789265" cy="192539"/>
              </a:xfrm>
              <a:custGeom>
                <a:avLst/>
                <a:gdLst/>
                <a:ahLst/>
                <a:cxnLst/>
                <a:rect l="l" t="t" r="r" b="b"/>
                <a:pathLst>
                  <a:path w="2789265" h="192539">
                    <a:moveTo>
                      <a:pt x="0" y="0"/>
                    </a:moveTo>
                    <a:lnTo>
                      <a:pt x="2789265" y="0"/>
                    </a:lnTo>
                    <a:lnTo>
                      <a:pt x="2789265" y="192539"/>
                    </a:lnTo>
                    <a:lnTo>
                      <a:pt x="0" y="192539"/>
                    </a:lnTo>
                    <a:close/>
                  </a:path>
                </a:pathLst>
              </a:custGeom>
              <a:solidFill>
                <a:srgbClr val="1A1A1A"/>
              </a:solidFill>
            </p:spPr>
            <p:txBody>
              <a:bodyPr/>
              <a:lstStyle/>
              <a:p>
                <a:endParaRPr lang="en-US"/>
              </a:p>
            </p:txBody>
          </p:sp>
          <p:sp>
            <p:nvSpPr>
              <p:cNvPr id="17" name="TextBox 17"/>
              <p:cNvSpPr txBox="1"/>
              <p:nvPr/>
            </p:nvSpPr>
            <p:spPr>
              <a:xfrm>
                <a:off x="0" y="-19050"/>
                <a:ext cx="2789265" cy="211589"/>
              </a:xfrm>
              <a:prstGeom prst="rect">
                <a:avLst/>
              </a:prstGeom>
            </p:spPr>
            <p:txBody>
              <a:bodyPr lIns="50800" tIns="50800" rIns="50800" bIns="50800" rtlCol="0" anchor="ctr"/>
              <a:lstStyle/>
              <a:p>
                <a:pPr algn="ctr">
                  <a:lnSpc>
                    <a:spcPts val="2859"/>
                  </a:lnSpc>
                </a:pPr>
                <a:endParaRPr/>
              </a:p>
            </p:txBody>
          </p:sp>
        </p:grpSp>
        <p:sp>
          <p:nvSpPr>
            <p:cNvPr id="18" name="TextBox 18"/>
            <p:cNvSpPr txBox="1"/>
            <p:nvPr/>
          </p:nvSpPr>
          <p:spPr>
            <a:xfrm>
              <a:off x="435092" y="276649"/>
              <a:ext cx="13435436" cy="377284"/>
            </a:xfrm>
            <a:prstGeom prst="rect">
              <a:avLst/>
            </a:prstGeom>
          </p:spPr>
          <p:txBody>
            <a:bodyPr lIns="0" tIns="0" rIns="0" bIns="0" rtlCol="0" anchor="t">
              <a:spAutoFit/>
            </a:bodyPr>
            <a:lstStyle/>
            <a:p>
              <a:pPr algn="l">
                <a:lnSpc>
                  <a:spcPts val="2379"/>
                </a:lnSpc>
              </a:pPr>
              <a:r>
                <a:rPr lang="en-US" sz="1699" dirty="0">
                  <a:solidFill>
                    <a:srgbClr val="FFFFFF"/>
                  </a:solidFill>
                  <a:latin typeface="Muli"/>
                  <a:ea typeface="Muli"/>
                  <a:cs typeface="Muli"/>
                  <a:sym typeface="Muli"/>
                </a:rPr>
                <a:t>Scenario: Prescriptive path, School in Austin, 100,000 sq. ft. conditioned area, Natural Gas Heating.</a:t>
              </a:r>
            </a:p>
          </p:txBody>
        </p:sp>
      </p:grpSp>
      <p:sp>
        <p:nvSpPr>
          <p:cNvPr id="19" name="Freeform 19"/>
          <p:cNvSpPr/>
          <p:nvPr/>
        </p:nvSpPr>
        <p:spPr>
          <a:xfrm>
            <a:off x="9152997" y="9671291"/>
            <a:ext cx="7164034" cy="691418"/>
          </a:xfrm>
          <a:custGeom>
            <a:avLst/>
            <a:gdLst/>
            <a:ahLst/>
            <a:cxnLst/>
            <a:rect l="l" t="t" r="r" b="b"/>
            <a:pathLst>
              <a:path w="7164034" h="691418">
                <a:moveTo>
                  <a:pt x="0" y="0"/>
                </a:moveTo>
                <a:lnTo>
                  <a:pt x="7164034" y="0"/>
                </a:lnTo>
                <a:lnTo>
                  <a:pt x="7164034" y="691418"/>
                </a:lnTo>
                <a:lnTo>
                  <a:pt x="0" y="691418"/>
                </a:lnTo>
                <a:lnTo>
                  <a:pt x="0" y="0"/>
                </a:lnTo>
                <a:close/>
              </a:path>
            </a:pathLst>
          </a:custGeom>
          <a:blipFill>
            <a:blip r:embed="rId3"/>
            <a:stretch>
              <a:fillRect t="-83181" b="-21455"/>
            </a:stretch>
          </a:blipFill>
        </p:spPr>
        <p:txBody>
          <a:bodyPr/>
          <a:lstStyle/>
          <a:p>
            <a:endParaRPr lang="en-US"/>
          </a:p>
        </p:txBody>
      </p:sp>
      <p:sp>
        <p:nvSpPr>
          <p:cNvPr id="20" name="Freeform 20"/>
          <p:cNvSpPr/>
          <p:nvPr/>
        </p:nvSpPr>
        <p:spPr>
          <a:xfrm>
            <a:off x="9703257" y="4182095"/>
            <a:ext cx="8059566" cy="452084"/>
          </a:xfrm>
          <a:custGeom>
            <a:avLst/>
            <a:gdLst/>
            <a:ahLst/>
            <a:cxnLst/>
            <a:rect l="l" t="t" r="r" b="b"/>
            <a:pathLst>
              <a:path w="8059566" h="452084">
                <a:moveTo>
                  <a:pt x="0" y="0"/>
                </a:moveTo>
                <a:lnTo>
                  <a:pt x="8059565" y="0"/>
                </a:lnTo>
                <a:lnTo>
                  <a:pt x="8059565" y="452083"/>
                </a:lnTo>
                <a:lnTo>
                  <a:pt x="0" y="452083"/>
                </a:lnTo>
                <a:lnTo>
                  <a:pt x="0" y="0"/>
                </a:lnTo>
                <a:close/>
              </a:path>
            </a:pathLst>
          </a:custGeom>
          <a:blipFill>
            <a:blip r:embed="rId5"/>
            <a:stretch>
              <a:fillRect/>
            </a:stretch>
          </a:blipFill>
        </p:spPr>
        <p:txBody>
          <a:bodyPr/>
          <a:lstStyle/>
          <a:p>
            <a:endParaRPr lang="en-US"/>
          </a:p>
        </p:txBody>
      </p:sp>
      <p:grpSp>
        <p:nvGrpSpPr>
          <p:cNvPr id="21" name="Group 21"/>
          <p:cNvGrpSpPr/>
          <p:nvPr/>
        </p:nvGrpSpPr>
        <p:grpSpPr>
          <a:xfrm>
            <a:off x="13137179" y="4912129"/>
            <a:ext cx="2208982" cy="877252"/>
            <a:chOff x="0" y="0"/>
            <a:chExt cx="2945310" cy="1169669"/>
          </a:xfrm>
        </p:grpSpPr>
        <p:grpSp>
          <p:nvGrpSpPr>
            <p:cNvPr id="22" name="Group 22"/>
            <p:cNvGrpSpPr/>
            <p:nvPr/>
          </p:nvGrpSpPr>
          <p:grpSpPr>
            <a:xfrm>
              <a:off x="0" y="0"/>
              <a:ext cx="2945310" cy="1169669"/>
              <a:chOff x="0" y="0"/>
              <a:chExt cx="680651" cy="270307"/>
            </a:xfrm>
          </p:grpSpPr>
          <p:sp>
            <p:nvSpPr>
              <p:cNvPr id="23" name="Freeform 23"/>
              <p:cNvSpPr/>
              <p:nvPr/>
            </p:nvSpPr>
            <p:spPr>
              <a:xfrm>
                <a:off x="0" y="0"/>
                <a:ext cx="680651" cy="270307"/>
              </a:xfrm>
              <a:custGeom>
                <a:avLst/>
                <a:gdLst/>
                <a:ahLst/>
                <a:cxnLst/>
                <a:rect l="l" t="t" r="r" b="b"/>
                <a:pathLst>
                  <a:path w="680651" h="270307">
                    <a:moveTo>
                      <a:pt x="0" y="0"/>
                    </a:moveTo>
                    <a:lnTo>
                      <a:pt x="680651" y="0"/>
                    </a:lnTo>
                    <a:lnTo>
                      <a:pt x="680651" y="270307"/>
                    </a:lnTo>
                    <a:lnTo>
                      <a:pt x="0" y="270307"/>
                    </a:lnTo>
                    <a:close/>
                  </a:path>
                </a:pathLst>
              </a:custGeom>
              <a:solidFill>
                <a:srgbClr val="1A1A1A"/>
              </a:solidFill>
            </p:spPr>
            <p:txBody>
              <a:bodyPr/>
              <a:lstStyle/>
              <a:p>
                <a:endParaRPr lang="en-US"/>
              </a:p>
            </p:txBody>
          </p:sp>
          <p:sp>
            <p:nvSpPr>
              <p:cNvPr id="24" name="TextBox 24"/>
              <p:cNvSpPr txBox="1"/>
              <p:nvPr/>
            </p:nvSpPr>
            <p:spPr>
              <a:xfrm>
                <a:off x="0" y="-9525"/>
                <a:ext cx="680651" cy="279832"/>
              </a:xfrm>
              <a:prstGeom prst="rect">
                <a:avLst/>
              </a:prstGeom>
            </p:spPr>
            <p:txBody>
              <a:bodyPr lIns="50800" tIns="50800" rIns="50800" bIns="50800" rtlCol="0" anchor="ctr"/>
              <a:lstStyle/>
              <a:p>
                <a:pPr algn="ctr">
                  <a:lnSpc>
                    <a:spcPts val="2860"/>
                  </a:lnSpc>
                </a:pPr>
                <a:endParaRPr/>
              </a:p>
            </p:txBody>
          </p:sp>
        </p:grpSp>
        <p:sp>
          <p:nvSpPr>
            <p:cNvPr id="25" name="TextBox 25"/>
            <p:cNvSpPr txBox="1"/>
            <p:nvPr/>
          </p:nvSpPr>
          <p:spPr>
            <a:xfrm>
              <a:off x="90752" y="224176"/>
              <a:ext cx="2802385" cy="652398"/>
            </a:xfrm>
            <a:prstGeom prst="rect">
              <a:avLst/>
            </a:prstGeom>
          </p:spPr>
          <p:txBody>
            <a:bodyPr lIns="0" tIns="0" rIns="0" bIns="0" rtlCol="0" anchor="t">
              <a:spAutoFit/>
            </a:bodyPr>
            <a:lstStyle/>
            <a:p>
              <a:pPr algn="l">
                <a:lnSpc>
                  <a:spcPts val="2034"/>
                </a:lnSpc>
              </a:pPr>
              <a:r>
                <a:rPr lang="en-US" sz="1453">
                  <a:solidFill>
                    <a:srgbClr val="FFFFFF"/>
                  </a:solidFill>
                  <a:latin typeface="Muli"/>
                  <a:ea typeface="Muli"/>
                  <a:cs typeface="Muli"/>
                  <a:sym typeface="Muli"/>
                </a:rPr>
                <a:t>Calculations per C406.3.1 AND C406.3.2</a:t>
              </a:r>
            </a:p>
          </p:txBody>
        </p:sp>
      </p:grpSp>
      <p:sp>
        <p:nvSpPr>
          <p:cNvPr id="26" name="AutoShape 26"/>
          <p:cNvSpPr/>
          <p:nvPr/>
        </p:nvSpPr>
        <p:spPr>
          <a:xfrm flipH="1" flipV="1">
            <a:off x="16032447" y="4653228"/>
            <a:ext cx="0" cy="645806"/>
          </a:xfrm>
          <a:prstGeom prst="line">
            <a:avLst/>
          </a:prstGeom>
          <a:ln w="38100" cap="flat">
            <a:solidFill>
              <a:srgbClr val="000000"/>
            </a:solidFill>
            <a:prstDash val="solid"/>
            <a:headEnd type="none" w="sm" len="sm"/>
            <a:tailEnd type="arrow" w="med" len="sm"/>
          </a:ln>
        </p:spPr>
        <p:txBody>
          <a:bodyPr/>
          <a:lstStyle/>
          <a:p>
            <a:endParaRPr lang="en-US"/>
          </a:p>
        </p:txBody>
      </p:sp>
      <p:sp>
        <p:nvSpPr>
          <p:cNvPr id="27" name="AutoShape 27"/>
          <p:cNvSpPr/>
          <p:nvPr/>
        </p:nvSpPr>
        <p:spPr>
          <a:xfrm flipV="1">
            <a:off x="15346162" y="5299035"/>
            <a:ext cx="686285" cy="51720"/>
          </a:xfrm>
          <a:prstGeom prst="line">
            <a:avLst/>
          </a:prstGeom>
          <a:ln w="38100" cap="flat">
            <a:solidFill>
              <a:srgbClr val="000000"/>
            </a:solidFill>
            <a:prstDash val="solid"/>
            <a:headEnd type="none" w="sm" len="sm"/>
            <a:tailEnd type="none" w="sm" len="sm"/>
          </a:ln>
        </p:spPr>
        <p:txBody>
          <a:bodyPr/>
          <a:lstStyle/>
          <a:p>
            <a:endParaRPr lang="en-US"/>
          </a:p>
        </p:txBody>
      </p:sp>
      <p:sp>
        <p:nvSpPr>
          <p:cNvPr id="28" name="AutoShape 28"/>
          <p:cNvSpPr/>
          <p:nvPr/>
        </p:nvSpPr>
        <p:spPr>
          <a:xfrm flipV="1">
            <a:off x="12451474" y="5278976"/>
            <a:ext cx="669705" cy="1009"/>
          </a:xfrm>
          <a:prstGeom prst="line">
            <a:avLst/>
          </a:prstGeom>
          <a:ln w="38100" cap="flat">
            <a:solidFill>
              <a:srgbClr val="000000"/>
            </a:solidFill>
            <a:prstDash val="solid"/>
            <a:headEnd type="none" w="sm" len="sm"/>
            <a:tailEnd type="arrow" w="med" len="sm"/>
          </a:ln>
        </p:spPr>
        <p:txBody>
          <a:bodyPr/>
          <a:lstStyle/>
          <a:p>
            <a:endParaRPr lang="en-US"/>
          </a:p>
        </p:txBody>
      </p:sp>
      <p:sp>
        <p:nvSpPr>
          <p:cNvPr id="29" name="Freeform 29"/>
          <p:cNvSpPr/>
          <p:nvPr/>
        </p:nvSpPr>
        <p:spPr>
          <a:xfrm>
            <a:off x="9255623" y="6322416"/>
            <a:ext cx="7061407" cy="3634845"/>
          </a:xfrm>
          <a:custGeom>
            <a:avLst/>
            <a:gdLst/>
            <a:ahLst/>
            <a:cxnLst/>
            <a:rect l="l" t="t" r="r" b="b"/>
            <a:pathLst>
              <a:path w="7061407" h="3634845">
                <a:moveTo>
                  <a:pt x="0" y="0"/>
                </a:moveTo>
                <a:lnTo>
                  <a:pt x="7061408" y="0"/>
                </a:lnTo>
                <a:lnTo>
                  <a:pt x="7061408" y="3634845"/>
                </a:lnTo>
                <a:lnTo>
                  <a:pt x="0" y="3634845"/>
                </a:lnTo>
                <a:lnTo>
                  <a:pt x="0" y="0"/>
                </a:lnTo>
                <a:close/>
              </a:path>
            </a:pathLst>
          </a:custGeom>
          <a:blipFill>
            <a:blip r:embed="rId6"/>
            <a:stretch>
              <a:fillRect t="-388" b="-388"/>
            </a:stretch>
          </a:blipFill>
        </p:spPr>
        <p:txBody>
          <a:bodyPr/>
          <a:lstStyle/>
          <a:p>
            <a:endParaRPr lang="en-US"/>
          </a:p>
        </p:txBody>
      </p:sp>
      <p:sp>
        <p:nvSpPr>
          <p:cNvPr id="30" name="TextBox 30"/>
          <p:cNvSpPr txBox="1"/>
          <p:nvPr/>
        </p:nvSpPr>
        <p:spPr>
          <a:xfrm>
            <a:off x="7284654" y="447515"/>
            <a:ext cx="11003346" cy="2352675"/>
          </a:xfrm>
          <a:prstGeom prst="rect">
            <a:avLst/>
          </a:prstGeom>
        </p:spPr>
        <p:txBody>
          <a:bodyPr lIns="0" tIns="0" rIns="0" bIns="0" rtlCol="0" anchor="t">
            <a:spAutoFit/>
          </a:bodyPr>
          <a:lstStyle/>
          <a:p>
            <a:pPr marL="0" lvl="0" indent="0" algn="l">
              <a:lnSpc>
                <a:spcPts val="6176"/>
              </a:lnSpc>
              <a:spcBef>
                <a:spcPct val="0"/>
              </a:spcBef>
            </a:pPr>
            <a:r>
              <a:rPr lang="en-US" sz="5147" b="1" u="none" strike="noStrike">
                <a:solidFill>
                  <a:srgbClr val="1A1A1A"/>
                </a:solidFill>
                <a:latin typeface="Neue Montreal Medium"/>
                <a:ea typeface="Neue Montreal Medium"/>
                <a:cs typeface="Neue Montreal Medium"/>
                <a:sym typeface="Neue Montreal Medium"/>
              </a:rPr>
              <a:t>HOW MANY ADDITIONAL EFFICIENCY CREDITS DOES MY PROJECT NEED?</a:t>
            </a:r>
          </a:p>
        </p:txBody>
      </p:sp>
      <p:sp>
        <p:nvSpPr>
          <p:cNvPr id="31" name="TextBox 31"/>
          <p:cNvSpPr txBox="1"/>
          <p:nvPr/>
        </p:nvSpPr>
        <p:spPr>
          <a:xfrm>
            <a:off x="13722993" y="2412393"/>
            <a:ext cx="3029179" cy="443229"/>
          </a:xfrm>
          <a:prstGeom prst="rect">
            <a:avLst/>
          </a:prstGeom>
        </p:spPr>
        <p:txBody>
          <a:bodyPr lIns="0" tIns="0" rIns="0" bIns="0" rtlCol="0" anchor="t">
            <a:spAutoFit/>
          </a:bodyPr>
          <a:lstStyle/>
          <a:p>
            <a:pPr algn="ctr">
              <a:lnSpc>
                <a:spcPts val="1820"/>
              </a:lnSpc>
            </a:pPr>
            <a:r>
              <a:rPr lang="en-US" sz="1300">
                <a:solidFill>
                  <a:srgbClr val="000000"/>
                </a:solidFill>
                <a:latin typeface="Muli"/>
                <a:ea typeface="Muli"/>
                <a:cs typeface="Muli"/>
                <a:sym typeface="Muli"/>
              </a:rPr>
              <a:t>*</a:t>
            </a:r>
            <a:r>
              <a:rPr lang="en-US" sz="1300" u="sng">
                <a:solidFill>
                  <a:srgbClr val="000000"/>
                </a:solidFill>
                <a:latin typeface="Muli"/>
                <a:ea typeface="Muli"/>
                <a:cs typeface="Muli"/>
                <a:sym typeface="Muli"/>
              </a:rPr>
              <a:t>Proposed: </a:t>
            </a:r>
            <a:r>
              <a:rPr lang="en-US" sz="1300">
                <a:solidFill>
                  <a:srgbClr val="000000"/>
                </a:solidFill>
                <a:latin typeface="Muli"/>
                <a:ea typeface="Muli"/>
                <a:cs typeface="Muli"/>
                <a:sym typeface="Muli"/>
              </a:rPr>
              <a:t>Renewable and Load Management Credits</a:t>
            </a:r>
          </a:p>
        </p:txBody>
      </p:sp>
      <p:sp>
        <p:nvSpPr>
          <p:cNvPr id="32" name="TextBox 32"/>
          <p:cNvSpPr txBox="1"/>
          <p:nvPr/>
        </p:nvSpPr>
        <p:spPr>
          <a:xfrm>
            <a:off x="14142456" y="5370826"/>
            <a:ext cx="3463312" cy="214629"/>
          </a:xfrm>
          <a:prstGeom prst="rect">
            <a:avLst/>
          </a:prstGeom>
        </p:spPr>
        <p:txBody>
          <a:bodyPr lIns="0" tIns="0" rIns="0" bIns="0" rtlCol="0" anchor="t">
            <a:spAutoFit/>
          </a:bodyPr>
          <a:lstStyle/>
          <a:p>
            <a:pPr algn="ctr">
              <a:lnSpc>
                <a:spcPts val="1820"/>
              </a:lnSpc>
            </a:pPr>
            <a:r>
              <a:rPr lang="en-US" sz="1300">
                <a:solidFill>
                  <a:srgbClr val="000000"/>
                </a:solidFill>
                <a:latin typeface="Muli Extra-Light"/>
                <a:ea typeface="Muli Extra-Light"/>
                <a:cs typeface="Muli Extra-Light"/>
                <a:sym typeface="Muli Extra-Light"/>
              </a:rPr>
              <a:t>OUTPUT</a:t>
            </a:r>
          </a:p>
        </p:txBody>
      </p:sp>
      <p:sp>
        <p:nvSpPr>
          <p:cNvPr id="33" name="TextBox 33"/>
          <p:cNvSpPr txBox="1"/>
          <p:nvPr/>
        </p:nvSpPr>
        <p:spPr>
          <a:xfrm>
            <a:off x="13101266" y="5974436"/>
            <a:ext cx="3463312" cy="214629"/>
          </a:xfrm>
          <a:prstGeom prst="rect">
            <a:avLst/>
          </a:prstGeom>
        </p:spPr>
        <p:txBody>
          <a:bodyPr lIns="0" tIns="0" rIns="0" bIns="0" rtlCol="0" anchor="t">
            <a:spAutoFit/>
          </a:bodyPr>
          <a:lstStyle/>
          <a:p>
            <a:pPr algn="ctr">
              <a:lnSpc>
                <a:spcPts val="1820"/>
              </a:lnSpc>
            </a:pPr>
            <a:r>
              <a:rPr lang="en-US" sz="1300">
                <a:solidFill>
                  <a:srgbClr val="000000"/>
                </a:solidFill>
                <a:latin typeface="Muli Extra-Light"/>
                <a:ea typeface="Muli Extra-Light"/>
                <a:cs typeface="Muli Extra-Light"/>
                <a:sym typeface="Muli Extra-Light"/>
              </a:rPr>
              <a:t>INPUT</a:t>
            </a:r>
          </a:p>
        </p:txBody>
      </p:sp>
      <p:sp>
        <p:nvSpPr>
          <p:cNvPr id="34" name="AutoShape 34"/>
          <p:cNvSpPr/>
          <p:nvPr/>
        </p:nvSpPr>
        <p:spPr>
          <a:xfrm flipV="1">
            <a:off x="12451474" y="5804336"/>
            <a:ext cx="1859157" cy="1092774"/>
          </a:xfrm>
          <a:prstGeom prst="line">
            <a:avLst/>
          </a:prstGeom>
          <a:ln w="38100" cap="flat">
            <a:solidFill>
              <a:srgbClr val="000000"/>
            </a:solidFill>
            <a:prstDash val="solid"/>
            <a:headEnd type="none" w="sm" len="sm"/>
            <a:tailEnd type="arrow" w="med" len="sm"/>
          </a:ln>
        </p:spPr>
        <p:txBody>
          <a:bodyPr/>
          <a:lstStyle/>
          <a:p>
            <a:endParaRPr lang="en-US"/>
          </a:p>
        </p:txBody>
      </p:sp>
      <p:sp>
        <p:nvSpPr>
          <p:cNvPr id="35" name="TextBox 35"/>
          <p:cNvSpPr txBox="1"/>
          <p:nvPr/>
        </p:nvSpPr>
        <p:spPr>
          <a:xfrm>
            <a:off x="11016571" y="4978621"/>
            <a:ext cx="3463312" cy="214629"/>
          </a:xfrm>
          <a:prstGeom prst="rect">
            <a:avLst/>
          </a:prstGeom>
        </p:spPr>
        <p:txBody>
          <a:bodyPr lIns="0" tIns="0" rIns="0" bIns="0" rtlCol="0" anchor="t">
            <a:spAutoFit/>
          </a:bodyPr>
          <a:lstStyle/>
          <a:p>
            <a:pPr algn="ctr">
              <a:lnSpc>
                <a:spcPts val="1820"/>
              </a:lnSpc>
            </a:pPr>
            <a:r>
              <a:rPr lang="en-US" sz="1300">
                <a:solidFill>
                  <a:srgbClr val="000000"/>
                </a:solidFill>
                <a:latin typeface="Muli Extra-Light"/>
                <a:ea typeface="Muli Extra-Light"/>
                <a:cs typeface="Muli Extra-Light"/>
                <a:sym typeface="Muli Extra-Light"/>
              </a:rPr>
              <a:t>INPUT</a:t>
            </a:r>
          </a:p>
        </p:txBody>
      </p:sp>
      <p:sp>
        <p:nvSpPr>
          <p:cNvPr id="36" name="TextBox 36"/>
          <p:cNvSpPr txBox="1"/>
          <p:nvPr/>
        </p:nvSpPr>
        <p:spPr>
          <a:xfrm>
            <a:off x="6325770" y="5051595"/>
            <a:ext cx="7239007" cy="443229"/>
          </a:xfrm>
          <a:prstGeom prst="rect">
            <a:avLst/>
          </a:prstGeom>
        </p:spPr>
        <p:txBody>
          <a:bodyPr lIns="0" tIns="0" rIns="0" bIns="0" rtlCol="0" anchor="t">
            <a:spAutoFit/>
          </a:bodyPr>
          <a:lstStyle/>
          <a:p>
            <a:pPr algn="ctr">
              <a:lnSpc>
                <a:spcPts val="1820"/>
              </a:lnSpc>
            </a:pPr>
            <a:r>
              <a:rPr lang="en-US" sz="1300">
                <a:solidFill>
                  <a:srgbClr val="000000"/>
                </a:solidFill>
                <a:latin typeface="Muli Extra-Light"/>
                <a:ea typeface="Muli Extra-Light"/>
                <a:cs typeface="Muli Extra-Light"/>
                <a:sym typeface="Muli Extra-Light"/>
              </a:rPr>
              <a:t>On-site Solar of 500kW, Lightning Load Management in 80% of</a:t>
            </a:r>
          </a:p>
          <a:p>
            <a:pPr algn="ctr">
              <a:lnSpc>
                <a:spcPts val="1820"/>
              </a:lnSpc>
            </a:pPr>
            <a:r>
              <a:rPr lang="en-US" sz="1300">
                <a:solidFill>
                  <a:srgbClr val="000000"/>
                </a:solidFill>
                <a:latin typeface="Muli Extra-Light"/>
                <a:ea typeface="Muli Extra-Light"/>
                <a:cs typeface="Muli Extra-Light"/>
                <a:sym typeface="Muli Extra-Light"/>
              </a:rPr>
              <a:t>building  area with demand responsive lighting controls</a:t>
            </a:r>
          </a:p>
        </p:txBody>
      </p:sp>
      <p:grpSp>
        <p:nvGrpSpPr>
          <p:cNvPr id="37" name="Group 37"/>
          <p:cNvGrpSpPr/>
          <p:nvPr/>
        </p:nvGrpSpPr>
        <p:grpSpPr>
          <a:xfrm>
            <a:off x="12327099" y="6809275"/>
            <a:ext cx="265709" cy="2628581"/>
            <a:chOff x="0" y="0"/>
            <a:chExt cx="69981" cy="692301"/>
          </a:xfrm>
        </p:grpSpPr>
        <p:sp>
          <p:nvSpPr>
            <p:cNvPr id="38" name="Freeform 38"/>
            <p:cNvSpPr/>
            <p:nvPr/>
          </p:nvSpPr>
          <p:spPr>
            <a:xfrm>
              <a:off x="0" y="0"/>
              <a:ext cx="69981" cy="692301"/>
            </a:xfrm>
            <a:custGeom>
              <a:avLst/>
              <a:gdLst/>
              <a:ahLst/>
              <a:cxnLst/>
              <a:rect l="l" t="t" r="r" b="b"/>
              <a:pathLst>
                <a:path w="69981" h="692301">
                  <a:moveTo>
                    <a:pt x="0" y="0"/>
                  </a:moveTo>
                  <a:lnTo>
                    <a:pt x="69981" y="0"/>
                  </a:lnTo>
                  <a:lnTo>
                    <a:pt x="69981" y="692301"/>
                  </a:lnTo>
                  <a:lnTo>
                    <a:pt x="0" y="692301"/>
                  </a:lnTo>
                  <a:close/>
                </a:path>
              </a:pathLst>
            </a:custGeom>
            <a:solidFill>
              <a:srgbClr val="95989A">
                <a:alpha val="31765"/>
              </a:srgbClr>
            </a:solidFill>
            <a:ln w="19050" cap="sq">
              <a:solidFill>
                <a:srgbClr val="000000">
                  <a:alpha val="31765"/>
                </a:srgbClr>
              </a:solidFill>
              <a:prstDash val="solid"/>
              <a:miter/>
            </a:ln>
          </p:spPr>
          <p:txBody>
            <a:bodyPr/>
            <a:lstStyle/>
            <a:p>
              <a:endParaRPr lang="en-US"/>
            </a:p>
          </p:txBody>
        </p:sp>
        <p:sp>
          <p:nvSpPr>
            <p:cNvPr id="39" name="TextBox 39"/>
            <p:cNvSpPr txBox="1"/>
            <p:nvPr/>
          </p:nvSpPr>
          <p:spPr>
            <a:xfrm>
              <a:off x="0" y="-19050"/>
              <a:ext cx="69981" cy="711351"/>
            </a:xfrm>
            <a:prstGeom prst="rect">
              <a:avLst/>
            </a:prstGeom>
          </p:spPr>
          <p:txBody>
            <a:bodyPr lIns="50800" tIns="50800" rIns="50800" bIns="50800" rtlCol="0" anchor="ctr"/>
            <a:lstStyle/>
            <a:p>
              <a:pPr algn="ctr">
                <a:lnSpc>
                  <a:spcPts val="2859"/>
                </a:lnSpc>
              </a:pPr>
              <a:endParaRPr/>
            </a:p>
          </p:txBody>
        </p:sp>
      </p:grpSp>
      <p:grpSp>
        <p:nvGrpSpPr>
          <p:cNvPr id="40" name="Group 40"/>
          <p:cNvGrpSpPr/>
          <p:nvPr/>
        </p:nvGrpSpPr>
        <p:grpSpPr>
          <a:xfrm rot="-5400000">
            <a:off x="12719993" y="3639558"/>
            <a:ext cx="170663" cy="7023413"/>
            <a:chOff x="0" y="0"/>
            <a:chExt cx="44948" cy="1849788"/>
          </a:xfrm>
        </p:grpSpPr>
        <p:sp>
          <p:nvSpPr>
            <p:cNvPr id="41" name="Freeform 41"/>
            <p:cNvSpPr/>
            <p:nvPr/>
          </p:nvSpPr>
          <p:spPr>
            <a:xfrm>
              <a:off x="0" y="0"/>
              <a:ext cx="44948" cy="1849788"/>
            </a:xfrm>
            <a:custGeom>
              <a:avLst/>
              <a:gdLst/>
              <a:ahLst/>
              <a:cxnLst/>
              <a:rect l="l" t="t" r="r" b="b"/>
              <a:pathLst>
                <a:path w="44948" h="1849788">
                  <a:moveTo>
                    <a:pt x="0" y="0"/>
                  </a:moveTo>
                  <a:lnTo>
                    <a:pt x="44948" y="0"/>
                  </a:lnTo>
                  <a:lnTo>
                    <a:pt x="44948" y="1849788"/>
                  </a:lnTo>
                  <a:lnTo>
                    <a:pt x="0" y="1849788"/>
                  </a:lnTo>
                  <a:close/>
                </a:path>
              </a:pathLst>
            </a:custGeom>
            <a:solidFill>
              <a:srgbClr val="95989A">
                <a:alpha val="31765"/>
              </a:srgbClr>
            </a:solidFill>
            <a:ln w="19050" cap="sq">
              <a:solidFill>
                <a:srgbClr val="000000">
                  <a:alpha val="31765"/>
                </a:srgbClr>
              </a:solidFill>
              <a:prstDash val="solid"/>
              <a:miter/>
            </a:ln>
          </p:spPr>
          <p:txBody>
            <a:bodyPr/>
            <a:lstStyle/>
            <a:p>
              <a:endParaRPr lang="en-US"/>
            </a:p>
          </p:txBody>
        </p:sp>
        <p:sp>
          <p:nvSpPr>
            <p:cNvPr id="42" name="TextBox 42"/>
            <p:cNvSpPr txBox="1"/>
            <p:nvPr/>
          </p:nvSpPr>
          <p:spPr>
            <a:xfrm>
              <a:off x="0" y="-19050"/>
              <a:ext cx="44948" cy="1868838"/>
            </a:xfrm>
            <a:prstGeom prst="rect">
              <a:avLst/>
            </a:prstGeom>
          </p:spPr>
          <p:txBody>
            <a:bodyPr lIns="50800" tIns="50800" rIns="50800" bIns="50800" rtlCol="0" anchor="ctr"/>
            <a:lstStyle/>
            <a:p>
              <a:pPr algn="ctr">
                <a:lnSpc>
                  <a:spcPts val="2859"/>
                </a:lnSpc>
              </a:pPr>
              <a:endParaRPr/>
            </a:p>
          </p:txBody>
        </p:sp>
      </p:grpSp>
      <p:grpSp>
        <p:nvGrpSpPr>
          <p:cNvPr id="43" name="Group 43"/>
          <p:cNvGrpSpPr/>
          <p:nvPr/>
        </p:nvGrpSpPr>
        <p:grpSpPr>
          <a:xfrm rot="-5400000">
            <a:off x="12635522" y="3894691"/>
            <a:ext cx="339604" cy="7023413"/>
            <a:chOff x="0" y="0"/>
            <a:chExt cx="89443" cy="1849788"/>
          </a:xfrm>
        </p:grpSpPr>
        <p:sp>
          <p:nvSpPr>
            <p:cNvPr id="44" name="Freeform 44"/>
            <p:cNvSpPr/>
            <p:nvPr/>
          </p:nvSpPr>
          <p:spPr>
            <a:xfrm>
              <a:off x="0" y="0"/>
              <a:ext cx="89443" cy="1849788"/>
            </a:xfrm>
            <a:custGeom>
              <a:avLst/>
              <a:gdLst/>
              <a:ahLst/>
              <a:cxnLst/>
              <a:rect l="l" t="t" r="r" b="b"/>
              <a:pathLst>
                <a:path w="89443" h="1849788">
                  <a:moveTo>
                    <a:pt x="0" y="0"/>
                  </a:moveTo>
                  <a:lnTo>
                    <a:pt x="89443" y="0"/>
                  </a:lnTo>
                  <a:lnTo>
                    <a:pt x="89443" y="1849788"/>
                  </a:lnTo>
                  <a:lnTo>
                    <a:pt x="0" y="1849788"/>
                  </a:lnTo>
                  <a:close/>
                </a:path>
              </a:pathLst>
            </a:custGeom>
            <a:solidFill>
              <a:srgbClr val="95989A">
                <a:alpha val="31765"/>
              </a:srgbClr>
            </a:solidFill>
            <a:ln w="19050" cap="sq">
              <a:solidFill>
                <a:srgbClr val="000000">
                  <a:alpha val="31765"/>
                </a:srgbClr>
              </a:solidFill>
              <a:prstDash val="solid"/>
              <a:miter/>
            </a:ln>
          </p:spPr>
          <p:txBody>
            <a:bodyPr/>
            <a:lstStyle/>
            <a:p>
              <a:endParaRPr lang="en-US"/>
            </a:p>
          </p:txBody>
        </p:sp>
        <p:sp>
          <p:nvSpPr>
            <p:cNvPr id="45" name="TextBox 45"/>
            <p:cNvSpPr txBox="1"/>
            <p:nvPr/>
          </p:nvSpPr>
          <p:spPr>
            <a:xfrm>
              <a:off x="0" y="-19050"/>
              <a:ext cx="89443" cy="1868838"/>
            </a:xfrm>
            <a:prstGeom prst="rect">
              <a:avLst/>
            </a:prstGeom>
          </p:spPr>
          <p:txBody>
            <a:bodyPr lIns="50800" tIns="50800" rIns="50800" bIns="50800" rtlCol="0" anchor="ctr"/>
            <a:lstStyle/>
            <a:p>
              <a:pPr algn="ctr">
                <a:lnSpc>
                  <a:spcPts val="2859"/>
                </a:lnSpc>
              </a:pPr>
              <a:endParaRPr/>
            </a:p>
          </p:txBody>
        </p:sp>
      </p:grpSp>
      <p:grpSp>
        <p:nvGrpSpPr>
          <p:cNvPr id="46" name="Group 46"/>
          <p:cNvGrpSpPr/>
          <p:nvPr/>
        </p:nvGrpSpPr>
        <p:grpSpPr>
          <a:xfrm rot="-5400000">
            <a:off x="12643580" y="4226237"/>
            <a:ext cx="323488" cy="7023413"/>
            <a:chOff x="0" y="0"/>
            <a:chExt cx="85198" cy="1849788"/>
          </a:xfrm>
        </p:grpSpPr>
        <p:sp>
          <p:nvSpPr>
            <p:cNvPr id="47" name="Freeform 47"/>
            <p:cNvSpPr/>
            <p:nvPr/>
          </p:nvSpPr>
          <p:spPr>
            <a:xfrm>
              <a:off x="0" y="0"/>
              <a:ext cx="85198" cy="1849788"/>
            </a:xfrm>
            <a:custGeom>
              <a:avLst/>
              <a:gdLst/>
              <a:ahLst/>
              <a:cxnLst/>
              <a:rect l="l" t="t" r="r" b="b"/>
              <a:pathLst>
                <a:path w="85198" h="1849788">
                  <a:moveTo>
                    <a:pt x="0" y="0"/>
                  </a:moveTo>
                  <a:lnTo>
                    <a:pt x="85198" y="0"/>
                  </a:lnTo>
                  <a:lnTo>
                    <a:pt x="85198" y="1849788"/>
                  </a:lnTo>
                  <a:lnTo>
                    <a:pt x="0" y="1849788"/>
                  </a:lnTo>
                  <a:close/>
                </a:path>
              </a:pathLst>
            </a:custGeom>
            <a:solidFill>
              <a:srgbClr val="95989A">
                <a:alpha val="31765"/>
              </a:srgbClr>
            </a:solidFill>
            <a:ln w="19050" cap="sq">
              <a:solidFill>
                <a:srgbClr val="000000">
                  <a:alpha val="31765"/>
                </a:srgbClr>
              </a:solidFill>
              <a:prstDash val="solid"/>
              <a:miter/>
            </a:ln>
          </p:spPr>
          <p:txBody>
            <a:bodyPr/>
            <a:lstStyle/>
            <a:p>
              <a:endParaRPr lang="en-US"/>
            </a:p>
          </p:txBody>
        </p:sp>
        <p:sp>
          <p:nvSpPr>
            <p:cNvPr id="48" name="TextBox 48"/>
            <p:cNvSpPr txBox="1"/>
            <p:nvPr/>
          </p:nvSpPr>
          <p:spPr>
            <a:xfrm>
              <a:off x="0" y="-19050"/>
              <a:ext cx="85198" cy="1868838"/>
            </a:xfrm>
            <a:prstGeom prst="rect">
              <a:avLst/>
            </a:prstGeom>
          </p:spPr>
          <p:txBody>
            <a:bodyPr lIns="50800" tIns="50800" rIns="50800" bIns="50800" rtlCol="0" anchor="ctr"/>
            <a:lstStyle/>
            <a:p>
              <a:pPr algn="ctr">
                <a:lnSpc>
                  <a:spcPts val="2859"/>
                </a:lnSpc>
              </a:pPr>
              <a:endParaRPr/>
            </a:p>
          </p:txBody>
        </p:sp>
      </p:grpSp>
      <p:sp>
        <p:nvSpPr>
          <p:cNvPr id="49" name="Freeform 49"/>
          <p:cNvSpPr/>
          <p:nvPr/>
        </p:nvSpPr>
        <p:spPr>
          <a:xfrm>
            <a:off x="16821219" y="9499536"/>
            <a:ext cx="1283347" cy="653406"/>
          </a:xfrm>
          <a:custGeom>
            <a:avLst/>
            <a:gdLst/>
            <a:ahLst/>
            <a:cxnLst/>
            <a:rect l="l" t="t" r="r" b="b"/>
            <a:pathLst>
              <a:path w="1283347" h="653406">
                <a:moveTo>
                  <a:pt x="0" y="0"/>
                </a:moveTo>
                <a:lnTo>
                  <a:pt x="1283347" y="0"/>
                </a:lnTo>
                <a:lnTo>
                  <a:pt x="1283347" y="653406"/>
                </a:lnTo>
                <a:lnTo>
                  <a:pt x="0" y="653406"/>
                </a:lnTo>
                <a:lnTo>
                  <a:pt x="0" y="0"/>
                </a:lnTo>
                <a:close/>
              </a:path>
            </a:pathLst>
          </a:custGeom>
          <a:blipFill>
            <a:blip r:embed="rId7"/>
            <a:stretch>
              <a:fillRect/>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30853" y="457040"/>
            <a:ext cx="6687266" cy="9369199"/>
          </a:xfrm>
          <a:custGeom>
            <a:avLst/>
            <a:gdLst/>
            <a:ahLst/>
            <a:cxnLst/>
            <a:rect l="l" t="t" r="r" b="b"/>
            <a:pathLst>
              <a:path w="6687266" h="9369199">
                <a:moveTo>
                  <a:pt x="0" y="0"/>
                </a:moveTo>
                <a:lnTo>
                  <a:pt x="6687266" y="0"/>
                </a:lnTo>
                <a:lnTo>
                  <a:pt x="6687266" y="9369199"/>
                </a:lnTo>
                <a:lnTo>
                  <a:pt x="0" y="9369199"/>
                </a:lnTo>
                <a:lnTo>
                  <a:pt x="0" y="0"/>
                </a:lnTo>
                <a:close/>
              </a:path>
            </a:pathLst>
          </a:custGeom>
          <a:blipFill>
            <a:blip r:embed="rId2"/>
            <a:stretch>
              <a:fillRect l="-155349" r="-4104"/>
            </a:stretch>
          </a:blipFill>
        </p:spPr>
        <p:txBody>
          <a:bodyPr/>
          <a:lstStyle/>
          <a:p>
            <a:endParaRPr lang="en-US"/>
          </a:p>
        </p:txBody>
      </p:sp>
      <p:grpSp>
        <p:nvGrpSpPr>
          <p:cNvPr id="3" name="Group 3"/>
          <p:cNvGrpSpPr/>
          <p:nvPr/>
        </p:nvGrpSpPr>
        <p:grpSpPr>
          <a:xfrm rot="91045">
            <a:off x="8533606" y="5519291"/>
            <a:ext cx="202996" cy="188577"/>
            <a:chOff x="0" y="0"/>
            <a:chExt cx="53464" cy="49666"/>
          </a:xfrm>
        </p:grpSpPr>
        <p:sp>
          <p:nvSpPr>
            <p:cNvPr id="4" name="Freeform 4"/>
            <p:cNvSpPr/>
            <p:nvPr/>
          </p:nvSpPr>
          <p:spPr>
            <a:xfrm>
              <a:off x="0" y="0"/>
              <a:ext cx="53464" cy="49666"/>
            </a:xfrm>
            <a:custGeom>
              <a:avLst/>
              <a:gdLst/>
              <a:ahLst/>
              <a:cxnLst/>
              <a:rect l="l" t="t" r="r" b="b"/>
              <a:pathLst>
                <a:path w="53464" h="49666">
                  <a:moveTo>
                    <a:pt x="0" y="0"/>
                  </a:moveTo>
                  <a:lnTo>
                    <a:pt x="53464" y="0"/>
                  </a:lnTo>
                  <a:lnTo>
                    <a:pt x="53464" y="49666"/>
                  </a:lnTo>
                  <a:lnTo>
                    <a:pt x="0" y="49666"/>
                  </a:lnTo>
                  <a:close/>
                </a:path>
              </a:pathLst>
            </a:custGeom>
            <a:solidFill>
              <a:srgbClr val="FFFCFC"/>
            </a:solidFill>
          </p:spPr>
          <p:txBody>
            <a:bodyPr/>
            <a:lstStyle/>
            <a:p>
              <a:endParaRPr lang="en-US"/>
            </a:p>
          </p:txBody>
        </p:sp>
        <p:sp>
          <p:nvSpPr>
            <p:cNvPr id="5" name="TextBox 5"/>
            <p:cNvSpPr txBox="1"/>
            <p:nvPr/>
          </p:nvSpPr>
          <p:spPr>
            <a:xfrm>
              <a:off x="0" y="-19050"/>
              <a:ext cx="53464" cy="68716"/>
            </a:xfrm>
            <a:prstGeom prst="rect">
              <a:avLst/>
            </a:prstGeom>
          </p:spPr>
          <p:txBody>
            <a:bodyPr lIns="50800" tIns="50800" rIns="50800" bIns="50800" rtlCol="0" anchor="ctr"/>
            <a:lstStyle/>
            <a:p>
              <a:pPr algn="ctr">
                <a:lnSpc>
                  <a:spcPts val="2859"/>
                </a:lnSpc>
              </a:pPr>
              <a:endParaRPr/>
            </a:p>
          </p:txBody>
        </p:sp>
      </p:grpSp>
      <p:sp>
        <p:nvSpPr>
          <p:cNvPr id="6" name="Freeform 6"/>
          <p:cNvSpPr/>
          <p:nvPr/>
        </p:nvSpPr>
        <p:spPr>
          <a:xfrm>
            <a:off x="16564577" y="9472527"/>
            <a:ext cx="1389446" cy="707425"/>
          </a:xfrm>
          <a:custGeom>
            <a:avLst/>
            <a:gdLst/>
            <a:ahLst/>
            <a:cxnLst/>
            <a:rect l="l" t="t" r="r" b="b"/>
            <a:pathLst>
              <a:path w="1389446" h="707425">
                <a:moveTo>
                  <a:pt x="0" y="0"/>
                </a:moveTo>
                <a:lnTo>
                  <a:pt x="1389446" y="0"/>
                </a:lnTo>
                <a:lnTo>
                  <a:pt x="1389446" y="707425"/>
                </a:lnTo>
                <a:lnTo>
                  <a:pt x="0" y="707425"/>
                </a:lnTo>
                <a:lnTo>
                  <a:pt x="0" y="0"/>
                </a:lnTo>
                <a:close/>
              </a:path>
            </a:pathLst>
          </a:custGeom>
          <a:blipFill>
            <a:blip r:embed="rId3"/>
            <a:stretch>
              <a:fillRect/>
            </a:stretch>
          </a:blipFill>
        </p:spPr>
        <p:txBody>
          <a:bodyPr/>
          <a:lstStyle/>
          <a:p>
            <a:endParaRPr lang="en-US"/>
          </a:p>
        </p:txBody>
      </p:sp>
      <p:sp>
        <p:nvSpPr>
          <p:cNvPr id="7" name="Freeform 7"/>
          <p:cNvSpPr/>
          <p:nvPr/>
        </p:nvSpPr>
        <p:spPr>
          <a:xfrm>
            <a:off x="430853" y="457040"/>
            <a:ext cx="6687266" cy="9369199"/>
          </a:xfrm>
          <a:custGeom>
            <a:avLst/>
            <a:gdLst/>
            <a:ahLst/>
            <a:cxnLst/>
            <a:rect l="l" t="t" r="r" b="b"/>
            <a:pathLst>
              <a:path w="6687266" h="9369199">
                <a:moveTo>
                  <a:pt x="0" y="0"/>
                </a:moveTo>
                <a:lnTo>
                  <a:pt x="6687266" y="0"/>
                </a:lnTo>
                <a:lnTo>
                  <a:pt x="6687266" y="9369199"/>
                </a:lnTo>
                <a:lnTo>
                  <a:pt x="0" y="9369199"/>
                </a:lnTo>
                <a:lnTo>
                  <a:pt x="0" y="0"/>
                </a:lnTo>
                <a:close/>
              </a:path>
            </a:pathLst>
          </a:custGeom>
          <a:blipFill>
            <a:blip r:embed="rId4">
              <a:alphaModFix amt="46000"/>
            </a:blip>
            <a:stretch>
              <a:fillRect t="-6207" r="-135824" b="-8881"/>
            </a:stretch>
          </a:blipFill>
        </p:spPr>
        <p:txBody>
          <a:bodyPr/>
          <a:lstStyle/>
          <a:p>
            <a:endParaRPr lang="en-US"/>
          </a:p>
        </p:txBody>
      </p:sp>
      <p:grpSp>
        <p:nvGrpSpPr>
          <p:cNvPr id="8" name="Group 8"/>
          <p:cNvGrpSpPr/>
          <p:nvPr/>
        </p:nvGrpSpPr>
        <p:grpSpPr>
          <a:xfrm>
            <a:off x="5114955" y="3035532"/>
            <a:ext cx="12144345" cy="1244839"/>
            <a:chOff x="0" y="0"/>
            <a:chExt cx="16192460" cy="1659786"/>
          </a:xfrm>
        </p:grpSpPr>
        <p:sp>
          <p:nvSpPr>
            <p:cNvPr id="9" name="Freeform 9"/>
            <p:cNvSpPr/>
            <p:nvPr/>
          </p:nvSpPr>
          <p:spPr>
            <a:xfrm>
              <a:off x="0" y="737895"/>
              <a:ext cx="16192460" cy="921891"/>
            </a:xfrm>
            <a:custGeom>
              <a:avLst/>
              <a:gdLst/>
              <a:ahLst/>
              <a:cxnLst/>
              <a:rect l="l" t="t" r="r" b="b"/>
              <a:pathLst>
                <a:path w="16192460" h="921891">
                  <a:moveTo>
                    <a:pt x="0" y="0"/>
                  </a:moveTo>
                  <a:lnTo>
                    <a:pt x="16192460" y="0"/>
                  </a:lnTo>
                  <a:lnTo>
                    <a:pt x="16192460" y="921891"/>
                  </a:lnTo>
                  <a:lnTo>
                    <a:pt x="0" y="921891"/>
                  </a:lnTo>
                  <a:lnTo>
                    <a:pt x="0" y="0"/>
                  </a:lnTo>
                  <a:close/>
                </a:path>
              </a:pathLst>
            </a:custGeom>
            <a:blipFill>
              <a:blip r:embed="rId5"/>
              <a:stretch>
                <a:fillRect t="-210172" b="-36724"/>
              </a:stretch>
            </a:blipFill>
          </p:spPr>
          <p:txBody>
            <a:bodyPr/>
            <a:lstStyle/>
            <a:p>
              <a:endParaRPr lang="en-US"/>
            </a:p>
          </p:txBody>
        </p:sp>
        <p:grpSp>
          <p:nvGrpSpPr>
            <p:cNvPr id="10" name="Group 10"/>
            <p:cNvGrpSpPr/>
            <p:nvPr/>
          </p:nvGrpSpPr>
          <p:grpSpPr>
            <a:xfrm>
              <a:off x="1395635" y="0"/>
              <a:ext cx="14120655" cy="974727"/>
              <a:chOff x="0" y="0"/>
              <a:chExt cx="2789265" cy="192539"/>
            </a:xfrm>
          </p:grpSpPr>
          <p:sp>
            <p:nvSpPr>
              <p:cNvPr id="11" name="Freeform 11"/>
              <p:cNvSpPr/>
              <p:nvPr/>
            </p:nvSpPr>
            <p:spPr>
              <a:xfrm>
                <a:off x="0" y="0"/>
                <a:ext cx="2789265" cy="192539"/>
              </a:xfrm>
              <a:custGeom>
                <a:avLst/>
                <a:gdLst/>
                <a:ahLst/>
                <a:cxnLst/>
                <a:rect l="l" t="t" r="r" b="b"/>
                <a:pathLst>
                  <a:path w="2789265" h="192539">
                    <a:moveTo>
                      <a:pt x="0" y="0"/>
                    </a:moveTo>
                    <a:lnTo>
                      <a:pt x="2789265" y="0"/>
                    </a:lnTo>
                    <a:lnTo>
                      <a:pt x="2789265" y="192539"/>
                    </a:lnTo>
                    <a:lnTo>
                      <a:pt x="0" y="192539"/>
                    </a:lnTo>
                    <a:close/>
                  </a:path>
                </a:pathLst>
              </a:custGeom>
              <a:solidFill>
                <a:srgbClr val="1A1A1A"/>
              </a:solidFill>
            </p:spPr>
            <p:txBody>
              <a:bodyPr/>
              <a:lstStyle/>
              <a:p>
                <a:endParaRPr lang="en-US"/>
              </a:p>
            </p:txBody>
          </p:sp>
          <p:sp>
            <p:nvSpPr>
              <p:cNvPr id="12" name="TextBox 12"/>
              <p:cNvSpPr txBox="1"/>
              <p:nvPr/>
            </p:nvSpPr>
            <p:spPr>
              <a:xfrm>
                <a:off x="0" y="-19050"/>
                <a:ext cx="2789265" cy="211589"/>
              </a:xfrm>
              <a:prstGeom prst="rect">
                <a:avLst/>
              </a:prstGeom>
            </p:spPr>
            <p:txBody>
              <a:bodyPr lIns="50800" tIns="50800" rIns="50800" bIns="50800" rtlCol="0" anchor="ctr"/>
              <a:lstStyle/>
              <a:p>
                <a:pPr algn="ctr">
                  <a:lnSpc>
                    <a:spcPts val="2859"/>
                  </a:lnSpc>
                </a:pPr>
                <a:endParaRPr/>
              </a:p>
            </p:txBody>
          </p:sp>
        </p:grpSp>
        <p:sp>
          <p:nvSpPr>
            <p:cNvPr id="13" name="TextBox 13"/>
            <p:cNvSpPr txBox="1"/>
            <p:nvPr/>
          </p:nvSpPr>
          <p:spPr>
            <a:xfrm>
              <a:off x="1830727" y="276649"/>
              <a:ext cx="13435436" cy="377284"/>
            </a:xfrm>
            <a:prstGeom prst="rect">
              <a:avLst/>
            </a:prstGeom>
          </p:spPr>
          <p:txBody>
            <a:bodyPr lIns="0" tIns="0" rIns="0" bIns="0" rtlCol="0" anchor="t">
              <a:spAutoFit/>
            </a:bodyPr>
            <a:lstStyle/>
            <a:p>
              <a:pPr algn="l">
                <a:lnSpc>
                  <a:spcPts val="2379"/>
                </a:lnSpc>
              </a:pPr>
              <a:r>
                <a:rPr lang="en-US" sz="1699" dirty="0">
                  <a:solidFill>
                    <a:srgbClr val="FFFFFF"/>
                  </a:solidFill>
                  <a:latin typeface="Muli"/>
                  <a:ea typeface="Muli"/>
                  <a:cs typeface="Muli"/>
                  <a:sym typeface="Muli"/>
                </a:rPr>
                <a:t>Scenario: Prescriptive path, School in Austin, 100,000 sq. ft. conditioned area, Natural Gas Heating.</a:t>
              </a:r>
            </a:p>
          </p:txBody>
        </p:sp>
      </p:grpSp>
      <p:sp>
        <p:nvSpPr>
          <p:cNvPr id="14" name="Freeform 14"/>
          <p:cNvSpPr/>
          <p:nvPr/>
        </p:nvSpPr>
        <p:spPr>
          <a:xfrm>
            <a:off x="8531145" y="4481923"/>
            <a:ext cx="8059566" cy="452084"/>
          </a:xfrm>
          <a:custGeom>
            <a:avLst/>
            <a:gdLst/>
            <a:ahLst/>
            <a:cxnLst/>
            <a:rect l="l" t="t" r="r" b="b"/>
            <a:pathLst>
              <a:path w="8059566" h="452084">
                <a:moveTo>
                  <a:pt x="0" y="0"/>
                </a:moveTo>
                <a:lnTo>
                  <a:pt x="8059566" y="0"/>
                </a:lnTo>
                <a:lnTo>
                  <a:pt x="8059566" y="452084"/>
                </a:lnTo>
                <a:lnTo>
                  <a:pt x="0" y="452084"/>
                </a:lnTo>
                <a:lnTo>
                  <a:pt x="0" y="0"/>
                </a:lnTo>
                <a:close/>
              </a:path>
            </a:pathLst>
          </a:custGeom>
          <a:blipFill>
            <a:blip r:embed="rId6"/>
            <a:stretch>
              <a:fillRect/>
            </a:stretch>
          </a:blipFill>
        </p:spPr>
        <p:txBody>
          <a:bodyPr/>
          <a:lstStyle/>
          <a:p>
            <a:endParaRPr lang="en-US"/>
          </a:p>
        </p:txBody>
      </p:sp>
      <p:sp>
        <p:nvSpPr>
          <p:cNvPr id="15" name="Freeform 15"/>
          <p:cNvSpPr/>
          <p:nvPr/>
        </p:nvSpPr>
        <p:spPr>
          <a:xfrm>
            <a:off x="7841016" y="5229282"/>
            <a:ext cx="8343145" cy="3045248"/>
          </a:xfrm>
          <a:custGeom>
            <a:avLst/>
            <a:gdLst/>
            <a:ahLst/>
            <a:cxnLst/>
            <a:rect l="l" t="t" r="r" b="b"/>
            <a:pathLst>
              <a:path w="8343145" h="3045248">
                <a:moveTo>
                  <a:pt x="0" y="0"/>
                </a:moveTo>
                <a:lnTo>
                  <a:pt x="8343145" y="0"/>
                </a:lnTo>
                <a:lnTo>
                  <a:pt x="8343145" y="3045247"/>
                </a:lnTo>
                <a:lnTo>
                  <a:pt x="0" y="3045247"/>
                </a:lnTo>
                <a:lnTo>
                  <a:pt x="0" y="0"/>
                </a:lnTo>
                <a:close/>
              </a:path>
            </a:pathLst>
          </a:custGeom>
          <a:blipFill>
            <a:blip r:embed="rId7"/>
            <a:stretch>
              <a:fillRect/>
            </a:stretch>
          </a:blipFill>
        </p:spPr>
        <p:txBody>
          <a:bodyPr/>
          <a:lstStyle/>
          <a:p>
            <a:endParaRPr lang="en-US"/>
          </a:p>
        </p:txBody>
      </p:sp>
      <p:sp>
        <p:nvSpPr>
          <p:cNvPr id="16" name="AutoShape 16"/>
          <p:cNvSpPr/>
          <p:nvPr/>
        </p:nvSpPr>
        <p:spPr>
          <a:xfrm flipH="1">
            <a:off x="11636209" y="4934007"/>
            <a:ext cx="4127240" cy="2621189"/>
          </a:xfrm>
          <a:prstGeom prst="line">
            <a:avLst/>
          </a:prstGeom>
          <a:ln w="38100" cap="flat">
            <a:solidFill>
              <a:srgbClr val="000000"/>
            </a:solidFill>
            <a:prstDash val="solid"/>
            <a:headEnd type="none" w="sm" len="sm"/>
            <a:tailEnd type="arrow" w="med" len="sm"/>
          </a:ln>
        </p:spPr>
        <p:txBody>
          <a:bodyPr/>
          <a:lstStyle/>
          <a:p>
            <a:endParaRPr lang="en-US"/>
          </a:p>
        </p:txBody>
      </p:sp>
      <p:grpSp>
        <p:nvGrpSpPr>
          <p:cNvPr id="17" name="Group 17"/>
          <p:cNvGrpSpPr/>
          <p:nvPr/>
        </p:nvGrpSpPr>
        <p:grpSpPr>
          <a:xfrm>
            <a:off x="11322185" y="6005608"/>
            <a:ext cx="288061" cy="2268921"/>
            <a:chOff x="0" y="0"/>
            <a:chExt cx="75868" cy="597576"/>
          </a:xfrm>
        </p:grpSpPr>
        <p:sp>
          <p:nvSpPr>
            <p:cNvPr id="18" name="Freeform 18"/>
            <p:cNvSpPr/>
            <p:nvPr/>
          </p:nvSpPr>
          <p:spPr>
            <a:xfrm>
              <a:off x="0" y="0"/>
              <a:ext cx="75868" cy="597576"/>
            </a:xfrm>
            <a:custGeom>
              <a:avLst/>
              <a:gdLst/>
              <a:ahLst/>
              <a:cxnLst/>
              <a:rect l="l" t="t" r="r" b="b"/>
              <a:pathLst>
                <a:path w="75868" h="597576">
                  <a:moveTo>
                    <a:pt x="0" y="0"/>
                  </a:moveTo>
                  <a:lnTo>
                    <a:pt x="75868" y="0"/>
                  </a:lnTo>
                  <a:lnTo>
                    <a:pt x="75868" y="597576"/>
                  </a:lnTo>
                  <a:lnTo>
                    <a:pt x="0" y="597576"/>
                  </a:lnTo>
                  <a:close/>
                </a:path>
              </a:pathLst>
            </a:custGeom>
            <a:solidFill>
              <a:srgbClr val="95989A">
                <a:alpha val="31765"/>
              </a:srgbClr>
            </a:solidFill>
            <a:ln w="19050" cap="sq">
              <a:solidFill>
                <a:srgbClr val="000000">
                  <a:alpha val="31765"/>
                </a:srgbClr>
              </a:solidFill>
              <a:prstDash val="solid"/>
              <a:miter/>
            </a:ln>
          </p:spPr>
          <p:txBody>
            <a:bodyPr/>
            <a:lstStyle/>
            <a:p>
              <a:endParaRPr lang="en-US"/>
            </a:p>
          </p:txBody>
        </p:sp>
        <p:sp>
          <p:nvSpPr>
            <p:cNvPr id="19" name="TextBox 19"/>
            <p:cNvSpPr txBox="1"/>
            <p:nvPr/>
          </p:nvSpPr>
          <p:spPr>
            <a:xfrm>
              <a:off x="0" y="-19050"/>
              <a:ext cx="75868" cy="616626"/>
            </a:xfrm>
            <a:prstGeom prst="rect">
              <a:avLst/>
            </a:prstGeom>
          </p:spPr>
          <p:txBody>
            <a:bodyPr lIns="50800" tIns="50800" rIns="50800" bIns="50800" rtlCol="0" anchor="ctr"/>
            <a:lstStyle/>
            <a:p>
              <a:pPr algn="ctr">
                <a:lnSpc>
                  <a:spcPts val="2859"/>
                </a:lnSpc>
              </a:pPr>
              <a:endParaRPr/>
            </a:p>
          </p:txBody>
        </p:sp>
      </p:grpSp>
      <p:grpSp>
        <p:nvGrpSpPr>
          <p:cNvPr id="20" name="Group 20"/>
          <p:cNvGrpSpPr/>
          <p:nvPr/>
        </p:nvGrpSpPr>
        <p:grpSpPr>
          <a:xfrm rot="-5400000">
            <a:off x="11886717" y="3575977"/>
            <a:ext cx="232566" cy="8191002"/>
            <a:chOff x="0" y="0"/>
            <a:chExt cx="61252" cy="2157301"/>
          </a:xfrm>
        </p:grpSpPr>
        <p:sp>
          <p:nvSpPr>
            <p:cNvPr id="21" name="Freeform 21"/>
            <p:cNvSpPr/>
            <p:nvPr/>
          </p:nvSpPr>
          <p:spPr>
            <a:xfrm>
              <a:off x="0" y="0"/>
              <a:ext cx="61252" cy="2157301"/>
            </a:xfrm>
            <a:custGeom>
              <a:avLst/>
              <a:gdLst/>
              <a:ahLst/>
              <a:cxnLst/>
              <a:rect l="l" t="t" r="r" b="b"/>
              <a:pathLst>
                <a:path w="61252" h="2157301">
                  <a:moveTo>
                    <a:pt x="0" y="0"/>
                  </a:moveTo>
                  <a:lnTo>
                    <a:pt x="61252" y="0"/>
                  </a:lnTo>
                  <a:lnTo>
                    <a:pt x="61252" y="2157301"/>
                  </a:lnTo>
                  <a:lnTo>
                    <a:pt x="0" y="2157301"/>
                  </a:lnTo>
                  <a:close/>
                </a:path>
              </a:pathLst>
            </a:custGeom>
            <a:solidFill>
              <a:srgbClr val="95989A">
                <a:alpha val="31765"/>
              </a:srgbClr>
            </a:solidFill>
            <a:ln w="19050" cap="sq">
              <a:solidFill>
                <a:srgbClr val="000000">
                  <a:alpha val="31765"/>
                </a:srgbClr>
              </a:solidFill>
              <a:prstDash val="solid"/>
              <a:miter/>
            </a:ln>
          </p:spPr>
          <p:txBody>
            <a:bodyPr/>
            <a:lstStyle/>
            <a:p>
              <a:endParaRPr lang="en-US"/>
            </a:p>
          </p:txBody>
        </p:sp>
        <p:sp>
          <p:nvSpPr>
            <p:cNvPr id="22" name="TextBox 22"/>
            <p:cNvSpPr txBox="1"/>
            <p:nvPr/>
          </p:nvSpPr>
          <p:spPr>
            <a:xfrm>
              <a:off x="0" y="-19050"/>
              <a:ext cx="61252" cy="2176351"/>
            </a:xfrm>
            <a:prstGeom prst="rect">
              <a:avLst/>
            </a:prstGeom>
          </p:spPr>
          <p:txBody>
            <a:bodyPr lIns="50800" tIns="50800" rIns="50800" bIns="50800" rtlCol="0" anchor="ctr"/>
            <a:lstStyle/>
            <a:p>
              <a:pPr algn="ctr">
                <a:lnSpc>
                  <a:spcPts val="2859"/>
                </a:lnSpc>
              </a:pPr>
              <a:endParaRPr/>
            </a:p>
          </p:txBody>
        </p:sp>
      </p:grpSp>
      <p:sp>
        <p:nvSpPr>
          <p:cNvPr id="23" name="Freeform 23"/>
          <p:cNvSpPr/>
          <p:nvPr/>
        </p:nvSpPr>
        <p:spPr>
          <a:xfrm>
            <a:off x="8531145" y="8843171"/>
            <a:ext cx="7756974" cy="435111"/>
          </a:xfrm>
          <a:custGeom>
            <a:avLst/>
            <a:gdLst/>
            <a:ahLst/>
            <a:cxnLst/>
            <a:rect l="l" t="t" r="r" b="b"/>
            <a:pathLst>
              <a:path w="7756974" h="435111">
                <a:moveTo>
                  <a:pt x="0" y="0"/>
                </a:moveTo>
                <a:lnTo>
                  <a:pt x="7756975" y="0"/>
                </a:lnTo>
                <a:lnTo>
                  <a:pt x="7756975" y="435111"/>
                </a:lnTo>
                <a:lnTo>
                  <a:pt x="0" y="435111"/>
                </a:lnTo>
                <a:lnTo>
                  <a:pt x="0" y="0"/>
                </a:lnTo>
                <a:close/>
              </a:path>
            </a:pathLst>
          </a:custGeom>
          <a:blipFill>
            <a:blip r:embed="rId6"/>
            <a:stretch>
              <a:fillRect/>
            </a:stretch>
          </a:blipFill>
        </p:spPr>
        <p:txBody>
          <a:bodyPr/>
          <a:lstStyle/>
          <a:p>
            <a:endParaRPr lang="en-US"/>
          </a:p>
        </p:txBody>
      </p:sp>
      <p:sp>
        <p:nvSpPr>
          <p:cNvPr id="24" name="Freeform 24"/>
          <p:cNvSpPr/>
          <p:nvPr/>
        </p:nvSpPr>
        <p:spPr>
          <a:xfrm>
            <a:off x="7958981" y="8982802"/>
            <a:ext cx="468205" cy="155849"/>
          </a:xfrm>
          <a:custGeom>
            <a:avLst/>
            <a:gdLst/>
            <a:ahLst/>
            <a:cxnLst/>
            <a:rect l="l" t="t" r="r" b="b"/>
            <a:pathLst>
              <a:path w="468205" h="155849">
                <a:moveTo>
                  <a:pt x="0" y="0"/>
                </a:moveTo>
                <a:lnTo>
                  <a:pt x="468205" y="0"/>
                </a:lnTo>
                <a:lnTo>
                  <a:pt x="468205" y="155850"/>
                </a:lnTo>
                <a:lnTo>
                  <a:pt x="0" y="155850"/>
                </a:lnTo>
                <a:lnTo>
                  <a:pt x="0" y="0"/>
                </a:lnTo>
                <a:close/>
              </a:path>
            </a:pathLst>
          </a:custGeom>
          <a:blipFill>
            <a:blip r:embed="rId8">
              <a:extLst>
                <a:ext uri="{96DAC541-7B7A-43D3-8B79-37D633B846F1}">
                  <asvg:svgBlip xmlns:asvg="http://schemas.microsoft.com/office/drawing/2016/SVG/main" r:embed="rId9"/>
                </a:ext>
              </a:extLst>
            </a:blip>
            <a:stretch>
              <a:fillRect r="-46314"/>
            </a:stretch>
          </a:blipFill>
        </p:spPr>
        <p:txBody>
          <a:bodyPr/>
          <a:lstStyle/>
          <a:p>
            <a:endParaRPr lang="en-US"/>
          </a:p>
        </p:txBody>
      </p:sp>
      <p:sp>
        <p:nvSpPr>
          <p:cNvPr id="25" name="Freeform 25"/>
          <p:cNvSpPr/>
          <p:nvPr/>
        </p:nvSpPr>
        <p:spPr>
          <a:xfrm>
            <a:off x="7493183" y="8886810"/>
            <a:ext cx="347833" cy="347833"/>
          </a:xfrm>
          <a:custGeom>
            <a:avLst/>
            <a:gdLst/>
            <a:ahLst/>
            <a:cxnLst/>
            <a:rect l="l" t="t" r="r" b="b"/>
            <a:pathLst>
              <a:path w="347833" h="347833">
                <a:moveTo>
                  <a:pt x="0" y="0"/>
                </a:moveTo>
                <a:lnTo>
                  <a:pt x="347833" y="0"/>
                </a:lnTo>
                <a:lnTo>
                  <a:pt x="347833" y="347833"/>
                </a:lnTo>
                <a:lnTo>
                  <a:pt x="0" y="3478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6" name="TextBox 26"/>
          <p:cNvSpPr txBox="1"/>
          <p:nvPr/>
        </p:nvSpPr>
        <p:spPr>
          <a:xfrm>
            <a:off x="16288120" y="7602700"/>
            <a:ext cx="1942361" cy="671829"/>
          </a:xfrm>
          <a:prstGeom prst="rect">
            <a:avLst/>
          </a:prstGeom>
        </p:spPr>
        <p:txBody>
          <a:bodyPr lIns="0" tIns="0" rIns="0" bIns="0" rtlCol="0" anchor="t">
            <a:spAutoFit/>
          </a:bodyPr>
          <a:lstStyle/>
          <a:p>
            <a:pPr algn="ctr">
              <a:lnSpc>
                <a:spcPts val="1820"/>
              </a:lnSpc>
            </a:pPr>
            <a:r>
              <a:rPr lang="en-US" sz="1300">
                <a:solidFill>
                  <a:srgbClr val="000000"/>
                </a:solidFill>
                <a:latin typeface="Muli"/>
                <a:ea typeface="Muli"/>
                <a:cs typeface="Muli"/>
                <a:sym typeface="Muli"/>
              </a:rPr>
              <a:t>*</a:t>
            </a:r>
            <a:r>
              <a:rPr lang="en-US" sz="1300" u="sng">
                <a:solidFill>
                  <a:srgbClr val="000000"/>
                </a:solidFill>
                <a:latin typeface="Muli"/>
                <a:ea typeface="Muli"/>
                <a:cs typeface="Muli"/>
                <a:sym typeface="Muli"/>
              </a:rPr>
              <a:t>Required:</a:t>
            </a:r>
            <a:r>
              <a:rPr lang="en-US" sz="1300">
                <a:solidFill>
                  <a:srgbClr val="000000"/>
                </a:solidFill>
                <a:latin typeface="Muli"/>
                <a:ea typeface="Muli"/>
                <a:cs typeface="Muli"/>
                <a:sym typeface="Muli"/>
              </a:rPr>
              <a:t> Renewable and Load Management Credits</a:t>
            </a:r>
          </a:p>
        </p:txBody>
      </p:sp>
      <p:sp>
        <p:nvSpPr>
          <p:cNvPr id="27" name="TextBox 27"/>
          <p:cNvSpPr txBox="1"/>
          <p:nvPr/>
        </p:nvSpPr>
        <p:spPr>
          <a:xfrm>
            <a:off x="7284654" y="447515"/>
            <a:ext cx="11003346" cy="2352675"/>
          </a:xfrm>
          <a:prstGeom prst="rect">
            <a:avLst/>
          </a:prstGeom>
        </p:spPr>
        <p:txBody>
          <a:bodyPr lIns="0" tIns="0" rIns="0" bIns="0" rtlCol="0" anchor="t">
            <a:spAutoFit/>
          </a:bodyPr>
          <a:lstStyle/>
          <a:p>
            <a:pPr marL="0" lvl="0" indent="0" algn="l">
              <a:lnSpc>
                <a:spcPts val="6176"/>
              </a:lnSpc>
              <a:spcBef>
                <a:spcPct val="0"/>
              </a:spcBef>
            </a:pPr>
            <a:r>
              <a:rPr lang="en-US" sz="5147" b="1">
                <a:solidFill>
                  <a:srgbClr val="1A1A1A"/>
                </a:solidFill>
                <a:latin typeface="Neue Montreal Medium"/>
                <a:ea typeface="Neue Montreal Medium"/>
                <a:cs typeface="Neue Montreal Medium"/>
                <a:sym typeface="Neue Montreal Medium"/>
              </a:rPr>
              <a:t>HOW MANY ADDITIONAL EFFICIENCY CREDITS DOES MY PROJECT NEED?</a:t>
            </a:r>
          </a:p>
        </p:txBody>
      </p:sp>
      <p:sp>
        <p:nvSpPr>
          <p:cNvPr id="28" name="TextBox 28"/>
          <p:cNvSpPr txBox="1"/>
          <p:nvPr/>
        </p:nvSpPr>
        <p:spPr>
          <a:xfrm rot="-5400000">
            <a:off x="9551502" y="8935374"/>
            <a:ext cx="239794" cy="838332"/>
          </a:xfrm>
          <a:prstGeom prst="rect">
            <a:avLst/>
          </a:prstGeom>
        </p:spPr>
        <p:txBody>
          <a:bodyPr lIns="0" tIns="0" rIns="0" bIns="0" rtlCol="0" anchor="t">
            <a:spAutoFit/>
          </a:bodyPr>
          <a:lstStyle/>
          <a:p>
            <a:pPr algn="ctr">
              <a:lnSpc>
                <a:spcPts val="6809"/>
              </a:lnSpc>
            </a:pPr>
            <a:r>
              <a:rPr lang="en-US" sz="4864">
                <a:solidFill>
                  <a:srgbClr val="000000"/>
                </a:solidFill>
                <a:latin typeface="MADE Outer Sans Thin"/>
                <a:ea typeface="MADE Outer Sans Thin"/>
                <a:cs typeface="MADE Outer Sans Thin"/>
                <a:sym typeface="MADE Outer Sans Thin"/>
              </a:rPr>
              <a:t>{</a:t>
            </a:r>
          </a:p>
        </p:txBody>
      </p:sp>
      <p:sp>
        <p:nvSpPr>
          <p:cNvPr id="29" name="TextBox 29"/>
          <p:cNvSpPr txBox="1"/>
          <p:nvPr/>
        </p:nvSpPr>
        <p:spPr>
          <a:xfrm rot="5400000">
            <a:off x="12248080" y="8329258"/>
            <a:ext cx="239794" cy="838332"/>
          </a:xfrm>
          <a:prstGeom prst="rect">
            <a:avLst/>
          </a:prstGeom>
        </p:spPr>
        <p:txBody>
          <a:bodyPr lIns="0" tIns="0" rIns="0" bIns="0" rtlCol="0" anchor="t">
            <a:spAutoFit/>
          </a:bodyPr>
          <a:lstStyle/>
          <a:p>
            <a:pPr algn="ctr">
              <a:lnSpc>
                <a:spcPts val="6809"/>
              </a:lnSpc>
            </a:pPr>
            <a:r>
              <a:rPr lang="en-US" sz="4864">
                <a:solidFill>
                  <a:srgbClr val="000000"/>
                </a:solidFill>
                <a:latin typeface="MADE Outer Sans Thin"/>
                <a:ea typeface="MADE Outer Sans Thin"/>
                <a:cs typeface="MADE Outer Sans Thin"/>
                <a:sym typeface="MADE Outer Sans Thin"/>
              </a:rPr>
              <a:t>{</a:t>
            </a:r>
          </a:p>
        </p:txBody>
      </p:sp>
      <p:sp>
        <p:nvSpPr>
          <p:cNvPr id="30" name="TextBox 30"/>
          <p:cNvSpPr txBox="1"/>
          <p:nvPr/>
        </p:nvSpPr>
        <p:spPr>
          <a:xfrm rot="-5400000">
            <a:off x="13090018" y="8935374"/>
            <a:ext cx="239794" cy="838332"/>
          </a:xfrm>
          <a:prstGeom prst="rect">
            <a:avLst/>
          </a:prstGeom>
        </p:spPr>
        <p:txBody>
          <a:bodyPr lIns="0" tIns="0" rIns="0" bIns="0" rtlCol="0" anchor="t">
            <a:spAutoFit/>
          </a:bodyPr>
          <a:lstStyle/>
          <a:p>
            <a:pPr algn="ctr">
              <a:lnSpc>
                <a:spcPts val="6809"/>
              </a:lnSpc>
            </a:pPr>
            <a:r>
              <a:rPr lang="en-US" sz="4864">
                <a:solidFill>
                  <a:srgbClr val="000000"/>
                </a:solidFill>
                <a:latin typeface="MADE Outer Sans Thin"/>
                <a:ea typeface="MADE Outer Sans Thin"/>
                <a:cs typeface="MADE Outer Sans Thin"/>
                <a:sym typeface="MADE Outer Sans Thin"/>
              </a:rPr>
              <a:t>{</a:t>
            </a:r>
          </a:p>
        </p:txBody>
      </p:sp>
      <p:sp>
        <p:nvSpPr>
          <p:cNvPr id="31" name="TextBox 31"/>
          <p:cNvSpPr txBox="1"/>
          <p:nvPr/>
        </p:nvSpPr>
        <p:spPr>
          <a:xfrm rot="-5400000">
            <a:off x="15242272" y="8959964"/>
            <a:ext cx="239794" cy="838332"/>
          </a:xfrm>
          <a:prstGeom prst="rect">
            <a:avLst/>
          </a:prstGeom>
        </p:spPr>
        <p:txBody>
          <a:bodyPr lIns="0" tIns="0" rIns="0" bIns="0" rtlCol="0" anchor="t">
            <a:spAutoFit/>
          </a:bodyPr>
          <a:lstStyle/>
          <a:p>
            <a:pPr algn="ctr">
              <a:lnSpc>
                <a:spcPts val="6809"/>
              </a:lnSpc>
            </a:pPr>
            <a:r>
              <a:rPr lang="en-US" sz="4864">
                <a:solidFill>
                  <a:srgbClr val="000000"/>
                </a:solidFill>
                <a:latin typeface="MADE Outer Sans Thin"/>
                <a:ea typeface="MADE Outer Sans Thin"/>
                <a:cs typeface="MADE Outer Sans Thin"/>
                <a:sym typeface="MADE Outer Sans Thin"/>
              </a:rPr>
              <a:t>{</a:t>
            </a:r>
          </a:p>
        </p:txBody>
      </p:sp>
      <p:sp>
        <p:nvSpPr>
          <p:cNvPr id="32" name="TextBox 32"/>
          <p:cNvSpPr txBox="1"/>
          <p:nvPr/>
        </p:nvSpPr>
        <p:spPr>
          <a:xfrm rot="5400000">
            <a:off x="14503776" y="8347748"/>
            <a:ext cx="239794" cy="838332"/>
          </a:xfrm>
          <a:prstGeom prst="rect">
            <a:avLst/>
          </a:prstGeom>
        </p:spPr>
        <p:txBody>
          <a:bodyPr lIns="0" tIns="0" rIns="0" bIns="0" rtlCol="0" anchor="t">
            <a:spAutoFit/>
          </a:bodyPr>
          <a:lstStyle/>
          <a:p>
            <a:pPr algn="ctr">
              <a:lnSpc>
                <a:spcPts val="6809"/>
              </a:lnSpc>
            </a:pPr>
            <a:r>
              <a:rPr lang="en-US" sz="4864">
                <a:solidFill>
                  <a:srgbClr val="000000"/>
                </a:solidFill>
                <a:latin typeface="MADE Outer Sans Thin"/>
                <a:ea typeface="MADE Outer Sans Thin"/>
                <a:cs typeface="MADE Outer Sans Thin"/>
                <a:sym typeface="MADE Outer Sans Thin"/>
              </a:rPr>
              <a:t>{</a:t>
            </a:r>
          </a:p>
        </p:txBody>
      </p:sp>
      <p:sp>
        <p:nvSpPr>
          <p:cNvPr id="33" name="TextBox 33"/>
          <p:cNvSpPr txBox="1"/>
          <p:nvPr/>
        </p:nvSpPr>
        <p:spPr>
          <a:xfrm>
            <a:off x="9685685" y="9470451"/>
            <a:ext cx="228600" cy="257175"/>
          </a:xfrm>
          <a:prstGeom prst="rect">
            <a:avLst/>
          </a:prstGeom>
        </p:spPr>
        <p:txBody>
          <a:bodyPr lIns="0" tIns="0" rIns="0" bIns="0" rtlCol="0" anchor="t">
            <a:spAutoFit/>
          </a:bodyPr>
          <a:lstStyle/>
          <a:p>
            <a:pPr algn="ctr">
              <a:lnSpc>
                <a:spcPts val="2100"/>
              </a:lnSpc>
            </a:pPr>
            <a:r>
              <a:rPr lang="en-US" sz="1500">
                <a:solidFill>
                  <a:srgbClr val="000000"/>
                </a:solidFill>
                <a:latin typeface="Muli Extra-Light"/>
                <a:ea typeface="Muli Extra-Light"/>
                <a:cs typeface="Muli Extra-Light"/>
                <a:sym typeface="Muli Extra-Light"/>
              </a:rPr>
              <a:t>58</a:t>
            </a:r>
          </a:p>
        </p:txBody>
      </p:sp>
      <p:sp>
        <p:nvSpPr>
          <p:cNvPr id="34" name="TextBox 34"/>
          <p:cNvSpPr txBox="1"/>
          <p:nvPr/>
        </p:nvSpPr>
        <p:spPr>
          <a:xfrm>
            <a:off x="12152457" y="8363529"/>
            <a:ext cx="228600" cy="257175"/>
          </a:xfrm>
          <a:prstGeom prst="rect">
            <a:avLst/>
          </a:prstGeom>
        </p:spPr>
        <p:txBody>
          <a:bodyPr lIns="0" tIns="0" rIns="0" bIns="0" rtlCol="0" anchor="t">
            <a:spAutoFit/>
          </a:bodyPr>
          <a:lstStyle/>
          <a:p>
            <a:pPr algn="ctr">
              <a:lnSpc>
                <a:spcPts val="2100"/>
              </a:lnSpc>
            </a:pPr>
            <a:r>
              <a:rPr lang="en-US" sz="1500">
                <a:solidFill>
                  <a:srgbClr val="000000"/>
                </a:solidFill>
                <a:latin typeface="Muli Extra-Light"/>
                <a:ea typeface="Muli Extra-Light"/>
                <a:cs typeface="Muli Extra-Light"/>
                <a:sym typeface="Muli Extra-Light"/>
              </a:rPr>
              <a:t>17</a:t>
            </a:r>
          </a:p>
        </p:txBody>
      </p:sp>
      <p:sp>
        <p:nvSpPr>
          <p:cNvPr id="35" name="TextBox 35"/>
          <p:cNvSpPr txBox="1"/>
          <p:nvPr/>
        </p:nvSpPr>
        <p:spPr>
          <a:xfrm>
            <a:off x="12546848" y="9470451"/>
            <a:ext cx="1545208" cy="257175"/>
          </a:xfrm>
          <a:prstGeom prst="rect">
            <a:avLst/>
          </a:prstGeom>
        </p:spPr>
        <p:txBody>
          <a:bodyPr lIns="0" tIns="0" rIns="0" bIns="0" rtlCol="0" anchor="t">
            <a:spAutoFit/>
          </a:bodyPr>
          <a:lstStyle/>
          <a:p>
            <a:pPr algn="ctr">
              <a:lnSpc>
                <a:spcPts val="2100"/>
              </a:lnSpc>
            </a:pPr>
            <a:r>
              <a:rPr lang="en-US" sz="1500">
                <a:solidFill>
                  <a:srgbClr val="000000"/>
                </a:solidFill>
                <a:latin typeface="Muli Extra-Light"/>
                <a:ea typeface="Muli Extra-Light"/>
                <a:cs typeface="Muli Extra-Light"/>
                <a:sym typeface="Muli Extra-Light"/>
              </a:rPr>
              <a:t>0.7 (for fossi fuels)</a:t>
            </a:r>
          </a:p>
        </p:txBody>
      </p:sp>
      <p:sp>
        <p:nvSpPr>
          <p:cNvPr id="36" name="TextBox 36"/>
          <p:cNvSpPr txBox="1"/>
          <p:nvPr/>
        </p:nvSpPr>
        <p:spPr>
          <a:xfrm>
            <a:off x="14390309" y="8363529"/>
            <a:ext cx="228600" cy="257175"/>
          </a:xfrm>
          <a:prstGeom prst="rect">
            <a:avLst/>
          </a:prstGeom>
        </p:spPr>
        <p:txBody>
          <a:bodyPr lIns="0" tIns="0" rIns="0" bIns="0" rtlCol="0" anchor="t">
            <a:spAutoFit/>
          </a:bodyPr>
          <a:lstStyle/>
          <a:p>
            <a:pPr algn="ctr">
              <a:lnSpc>
                <a:spcPts val="2100"/>
              </a:lnSpc>
            </a:pPr>
            <a:r>
              <a:rPr lang="en-US" sz="1500">
                <a:solidFill>
                  <a:srgbClr val="000000"/>
                </a:solidFill>
                <a:latin typeface="Muli Extra-Light"/>
                <a:ea typeface="Muli Extra-Light"/>
                <a:cs typeface="Muli Extra-Light"/>
                <a:sym typeface="Muli Extra-Light"/>
              </a:rPr>
              <a:t>45</a:t>
            </a:r>
          </a:p>
        </p:txBody>
      </p:sp>
      <p:sp>
        <p:nvSpPr>
          <p:cNvPr id="37" name="TextBox 37"/>
          <p:cNvSpPr txBox="1"/>
          <p:nvPr/>
        </p:nvSpPr>
        <p:spPr>
          <a:xfrm>
            <a:off x="15376456" y="9470451"/>
            <a:ext cx="228600" cy="257175"/>
          </a:xfrm>
          <a:prstGeom prst="rect">
            <a:avLst/>
          </a:prstGeom>
        </p:spPr>
        <p:txBody>
          <a:bodyPr lIns="0" tIns="0" rIns="0" bIns="0" rtlCol="0" anchor="t">
            <a:spAutoFit/>
          </a:bodyPr>
          <a:lstStyle/>
          <a:p>
            <a:pPr algn="ctr">
              <a:lnSpc>
                <a:spcPts val="2100"/>
              </a:lnSpc>
            </a:pPr>
            <a:r>
              <a:rPr lang="en-US" sz="1500">
                <a:solidFill>
                  <a:srgbClr val="000000"/>
                </a:solidFill>
                <a:latin typeface="Muli Extra-Light"/>
                <a:ea typeface="Muli Extra-Light"/>
                <a:cs typeface="Muli Extra-Light"/>
                <a:sym typeface="Muli Extra-Light"/>
              </a:rPr>
              <a:t>39</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Freeform 2"/>
          <p:cNvSpPr/>
          <p:nvPr/>
        </p:nvSpPr>
        <p:spPr>
          <a:xfrm flipH="1">
            <a:off x="-1400962" y="7914411"/>
            <a:ext cx="6376911" cy="5648629"/>
          </a:xfrm>
          <a:custGeom>
            <a:avLst/>
            <a:gdLst/>
            <a:ahLst/>
            <a:cxnLst/>
            <a:rect l="l" t="t" r="r" b="b"/>
            <a:pathLst>
              <a:path w="6376911" h="5648629">
                <a:moveTo>
                  <a:pt x="6376911" y="0"/>
                </a:moveTo>
                <a:lnTo>
                  <a:pt x="0" y="0"/>
                </a:lnTo>
                <a:lnTo>
                  <a:pt x="0" y="5648629"/>
                </a:lnTo>
                <a:lnTo>
                  <a:pt x="6376911" y="5648629"/>
                </a:lnTo>
                <a:lnTo>
                  <a:pt x="6376911"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8296271" y="9703460"/>
            <a:ext cx="8584101" cy="583540"/>
          </a:xfrm>
          <a:custGeom>
            <a:avLst/>
            <a:gdLst/>
            <a:ahLst/>
            <a:cxnLst/>
            <a:rect l="l" t="t" r="r" b="b"/>
            <a:pathLst>
              <a:path w="8584101" h="583540">
                <a:moveTo>
                  <a:pt x="0" y="0"/>
                </a:moveTo>
                <a:lnTo>
                  <a:pt x="8584101" y="0"/>
                </a:lnTo>
                <a:lnTo>
                  <a:pt x="8584101" y="583540"/>
                </a:lnTo>
                <a:lnTo>
                  <a:pt x="0" y="583540"/>
                </a:lnTo>
                <a:lnTo>
                  <a:pt x="0" y="0"/>
                </a:lnTo>
                <a:close/>
              </a:path>
            </a:pathLst>
          </a:custGeom>
          <a:blipFill>
            <a:blip r:embed="rId4"/>
            <a:stretch>
              <a:fillRect t="-152729" b="-37800"/>
            </a:stretch>
          </a:blipFill>
        </p:spPr>
        <p:txBody>
          <a:bodyPr/>
          <a:lstStyle/>
          <a:p>
            <a:endParaRPr lang="en-US"/>
          </a:p>
        </p:txBody>
      </p:sp>
      <p:sp>
        <p:nvSpPr>
          <p:cNvPr id="4" name="Freeform 4"/>
          <p:cNvSpPr/>
          <p:nvPr/>
        </p:nvSpPr>
        <p:spPr>
          <a:xfrm flipH="1">
            <a:off x="15283223" y="-2696907"/>
            <a:ext cx="8411905" cy="7451214"/>
          </a:xfrm>
          <a:custGeom>
            <a:avLst/>
            <a:gdLst/>
            <a:ahLst/>
            <a:cxnLst/>
            <a:rect l="l" t="t" r="r" b="b"/>
            <a:pathLst>
              <a:path w="8411905" h="7451214">
                <a:moveTo>
                  <a:pt x="8411904" y="0"/>
                </a:moveTo>
                <a:lnTo>
                  <a:pt x="0" y="0"/>
                </a:lnTo>
                <a:lnTo>
                  <a:pt x="0" y="7451214"/>
                </a:lnTo>
                <a:lnTo>
                  <a:pt x="8411904" y="7451214"/>
                </a:lnTo>
                <a:lnTo>
                  <a:pt x="841190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AutoShape 5"/>
          <p:cNvSpPr/>
          <p:nvPr/>
        </p:nvSpPr>
        <p:spPr>
          <a:xfrm>
            <a:off x="1028700" y="1023938"/>
            <a:ext cx="14737220" cy="0"/>
          </a:xfrm>
          <a:prstGeom prst="line">
            <a:avLst/>
          </a:prstGeom>
          <a:ln w="9525" cap="rnd">
            <a:solidFill>
              <a:srgbClr val="000000"/>
            </a:solidFill>
            <a:prstDash val="solid"/>
            <a:headEnd type="none" w="sm" len="sm"/>
            <a:tailEnd type="none" w="sm" len="sm"/>
          </a:ln>
        </p:spPr>
        <p:txBody>
          <a:bodyPr/>
          <a:lstStyle/>
          <a:p>
            <a:endParaRPr lang="en-US"/>
          </a:p>
        </p:txBody>
      </p:sp>
      <p:sp>
        <p:nvSpPr>
          <p:cNvPr id="6" name="Freeform 6"/>
          <p:cNvSpPr/>
          <p:nvPr/>
        </p:nvSpPr>
        <p:spPr>
          <a:xfrm>
            <a:off x="16715623" y="9373456"/>
            <a:ext cx="1340702" cy="682608"/>
          </a:xfrm>
          <a:custGeom>
            <a:avLst/>
            <a:gdLst/>
            <a:ahLst/>
            <a:cxnLst/>
            <a:rect l="l" t="t" r="r" b="b"/>
            <a:pathLst>
              <a:path w="1340702" h="682608">
                <a:moveTo>
                  <a:pt x="0" y="0"/>
                </a:moveTo>
                <a:lnTo>
                  <a:pt x="1340701" y="0"/>
                </a:lnTo>
                <a:lnTo>
                  <a:pt x="1340701" y="682607"/>
                </a:lnTo>
                <a:lnTo>
                  <a:pt x="0" y="682607"/>
                </a:lnTo>
                <a:lnTo>
                  <a:pt x="0" y="0"/>
                </a:lnTo>
                <a:close/>
              </a:path>
            </a:pathLst>
          </a:custGeom>
          <a:blipFill>
            <a:blip r:embed="rId5"/>
            <a:stretch>
              <a:fillRect/>
            </a:stretch>
          </a:blipFill>
        </p:spPr>
        <p:txBody>
          <a:bodyPr/>
          <a:lstStyle/>
          <a:p>
            <a:endParaRPr lang="en-US"/>
          </a:p>
        </p:txBody>
      </p:sp>
      <p:sp>
        <p:nvSpPr>
          <p:cNvPr id="7" name="Freeform 7"/>
          <p:cNvSpPr/>
          <p:nvPr/>
        </p:nvSpPr>
        <p:spPr>
          <a:xfrm>
            <a:off x="8296271" y="1431786"/>
            <a:ext cx="8059419" cy="4491126"/>
          </a:xfrm>
          <a:custGeom>
            <a:avLst/>
            <a:gdLst/>
            <a:ahLst/>
            <a:cxnLst/>
            <a:rect l="l" t="t" r="r" b="b"/>
            <a:pathLst>
              <a:path w="8059419" h="4491126">
                <a:moveTo>
                  <a:pt x="0" y="0"/>
                </a:moveTo>
                <a:lnTo>
                  <a:pt x="8059419" y="0"/>
                </a:lnTo>
                <a:lnTo>
                  <a:pt x="8059419" y="4491127"/>
                </a:lnTo>
                <a:lnTo>
                  <a:pt x="0" y="4491127"/>
                </a:lnTo>
                <a:lnTo>
                  <a:pt x="0" y="0"/>
                </a:lnTo>
                <a:close/>
              </a:path>
            </a:pathLst>
          </a:custGeom>
          <a:blipFill>
            <a:blip r:embed="rId6"/>
            <a:stretch>
              <a:fillRect t="-7895"/>
            </a:stretch>
          </a:blipFill>
        </p:spPr>
        <p:txBody>
          <a:bodyPr/>
          <a:lstStyle/>
          <a:p>
            <a:endParaRPr lang="en-US"/>
          </a:p>
        </p:txBody>
      </p:sp>
      <p:sp>
        <p:nvSpPr>
          <p:cNvPr id="8" name="Freeform 8"/>
          <p:cNvSpPr/>
          <p:nvPr/>
        </p:nvSpPr>
        <p:spPr>
          <a:xfrm>
            <a:off x="8277221" y="5922913"/>
            <a:ext cx="8059419" cy="4097174"/>
          </a:xfrm>
          <a:custGeom>
            <a:avLst/>
            <a:gdLst/>
            <a:ahLst/>
            <a:cxnLst/>
            <a:rect l="l" t="t" r="r" b="b"/>
            <a:pathLst>
              <a:path w="8059419" h="4097174">
                <a:moveTo>
                  <a:pt x="0" y="0"/>
                </a:moveTo>
                <a:lnTo>
                  <a:pt x="8059419" y="0"/>
                </a:lnTo>
                <a:lnTo>
                  <a:pt x="8059419" y="4097174"/>
                </a:lnTo>
                <a:lnTo>
                  <a:pt x="0" y="4097174"/>
                </a:lnTo>
                <a:lnTo>
                  <a:pt x="0" y="0"/>
                </a:lnTo>
                <a:close/>
              </a:path>
            </a:pathLst>
          </a:custGeom>
          <a:blipFill>
            <a:blip r:embed="rId7"/>
            <a:stretch>
              <a:fillRect t="-566"/>
            </a:stretch>
          </a:blipFill>
        </p:spPr>
        <p:txBody>
          <a:bodyPr/>
          <a:lstStyle/>
          <a:p>
            <a:endParaRPr lang="en-US"/>
          </a:p>
        </p:txBody>
      </p:sp>
      <p:grpSp>
        <p:nvGrpSpPr>
          <p:cNvPr id="9" name="Group 9"/>
          <p:cNvGrpSpPr/>
          <p:nvPr/>
        </p:nvGrpSpPr>
        <p:grpSpPr>
          <a:xfrm>
            <a:off x="1028700" y="1744278"/>
            <a:ext cx="6765741" cy="7278573"/>
            <a:chOff x="0" y="0"/>
            <a:chExt cx="9020988" cy="9704764"/>
          </a:xfrm>
        </p:grpSpPr>
        <p:sp>
          <p:nvSpPr>
            <p:cNvPr id="10" name="TextBox 10"/>
            <p:cNvSpPr txBox="1"/>
            <p:nvPr/>
          </p:nvSpPr>
          <p:spPr>
            <a:xfrm>
              <a:off x="0" y="-9525"/>
              <a:ext cx="9020988" cy="4467225"/>
            </a:xfrm>
            <a:prstGeom prst="rect">
              <a:avLst/>
            </a:prstGeom>
          </p:spPr>
          <p:txBody>
            <a:bodyPr lIns="0" tIns="0" rIns="0" bIns="0" rtlCol="0" anchor="t">
              <a:spAutoFit/>
            </a:bodyPr>
            <a:lstStyle/>
            <a:p>
              <a:pPr marL="0" lvl="0" indent="0" algn="l">
                <a:lnSpc>
                  <a:spcPts val="8816"/>
                </a:lnSpc>
                <a:spcBef>
                  <a:spcPct val="0"/>
                </a:spcBef>
              </a:pPr>
              <a:r>
                <a:rPr lang="en-US" sz="7347" b="1">
                  <a:solidFill>
                    <a:srgbClr val="1A1A1A"/>
                  </a:solidFill>
                  <a:latin typeface="Neue Montreal Medium"/>
                  <a:ea typeface="Neue Montreal Medium"/>
                  <a:cs typeface="Neue Montreal Medium"/>
                  <a:sym typeface="Neue Montreal Medium"/>
                </a:rPr>
                <a:t>TOTAL BASE ENERGY CREDITS: 173</a:t>
              </a:r>
            </a:p>
          </p:txBody>
        </p:sp>
        <p:sp>
          <p:nvSpPr>
            <p:cNvPr id="11" name="TextBox 11"/>
            <p:cNvSpPr txBox="1"/>
            <p:nvPr/>
          </p:nvSpPr>
          <p:spPr>
            <a:xfrm>
              <a:off x="259220" y="4579314"/>
              <a:ext cx="6327126" cy="5125450"/>
            </a:xfrm>
            <a:prstGeom prst="rect">
              <a:avLst/>
            </a:prstGeom>
          </p:spPr>
          <p:txBody>
            <a:bodyPr lIns="0" tIns="0" rIns="0" bIns="0" rtlCol="0" anchor="t">
              <a:spAutoFit/>
            </a:bodyPr>
            <a:lstStyle/>
            <a:p>
              <a:pPr algn="l">
                <a:lnSpc>
                  <a:spcPts val="4482"/>
                </a:lnSpc>
              </a:pPr>
              <a:r>
                <a:rPr lang="en-US" sz="2490" spc="62">
                  <a:solidFill>
                    <a:srgbClr val="11100E"/>
                  </a:solidFill>
                  <a:latin typeface="Montserrat"/>
                  <a:ea typeface="Montserrat"/>
                  <a:cs typeface="Montserrat"/>
                  <a:sym typeface="Montserrat"/>
                </a:rPr>
                <a:t>MEP-related Energy Credits:</a:t>
              </a:r>
            </a:p>
            <a:p>
              <a:pPr algn="l">
                <a:lnSpc>
                  <a:spcPts val="4482"/>
                </a:lnSpc>
              </a:pPr>
              <a:r>
                <a:rPr lang="en-US" sz="2490" spc="62">
                  <a:solidFill>
                    <a:srgbClr val="11100E"/>
                  </a:solidFill>
                  <a:latin typeface="Montserrat"/>
                  <a:ea typeface="Montserrat"/>
                  <a:cs typeface="Montserrat"/>
                  <a:sym typeface="Montserrat"/>
                </a:rPr>
                <a:t>+ Mechanical (64)</a:t>
              </a:r>
            </a:p>
            <a:p>
              <a:pPr algn="l">
                <a:lnSpc>
                  <a:spcPts val="4482"/>
                </a:lnSpc>
              </a:pPr>
              <a:r>
                <a:rPr lang="en-US" sz="2490" spc="62">
                  <a:solidFill>
                    <a:srgbClr val="11100E"/>
                  </a:solidFill>
                  <a:latin typeface="Montserrat"/>
                  <a:ea typeface="Montserrat"/>
                  <a:cs typeface="Montserrat"/>
                  <a:sym typeface="Montserrat"/>
                </a:rPr>
                <a:t>   + 5 options</a:t>
              </a:r>
            </a:p>
            <a:p>
              <a:pPr algn="l">
                <a:lnSpc>
                  <a:spcPts val="4482"/>
                </a:lnSpc>
              </a:pPr>
              <a:r>
                <a:rPr lang="en-US" sz="2490" spc="62">
                  <a:solidFill>
                    <a:srgbClr val="11100E"/>
                  </a:solidFill>
                  <a:latin typeface="Montserrat"/>
                  <a:ea typeface="Montserrat"/>
                  <a:cs typeface="Montserrat"/>
                  <a:sym typeface="Montserrat"/>
                </a:rPr>
                <a:t>+ Electrical (3)</a:t>
              </a:r>
            </a:p>
            <a:p>
              <a:pPr algn="l">
                <a:lnSpc>
                  <a:spcPts val="4482"/>
                </a:lnSpc>
              </a:pPr>
              <a:r>
                <a:rPr lang="en-US" sz="2490" spc="62">
                  <a:solidFill>
                    <a:srgbClr val="11100E"/>
                  </a:solidFill>
                  <a:latin typeface="Montserrat"/>
                  <a:ea typeface="Montserrat"/>
                  <a:cs typeface="Montserrat"/>
                  <a:sym typeface="Montserrat"/>
                </a:rPr>
                <a:t>   + 1 options</a:t>
              </a:r>
            </a:p>
            <a:p>
              <a:pPr algn="l">
                <a:lnSpc>
                  <a:spcPts val="4482"/>
                </a:lnSpc>
              </a:pPr>
              <a:r>
                <a:rPr lang="en-US" sz="2490" spc="62">
                  <a:solidFill>
                    <a:srgbClr val="11100E"/>
                  </a:solidFill>
                  <a:latin typeface="Montserrat"/>
                  <a:ea typeface="Montserrat"/>
                  <a:cs typeface="Montserrat"/>
                  <a:sym typeface="Montserrat"/>
                </a:rPr>
                <a:t>+ Lighting (26)</a:t>
              </a:r>
            </a:p>
            <a:p>
              <a:pPr algn="l">
                <a:lnSpc>
                  <a:spcPts val="4482"/>
                </a:lnSpc>
              </a:pPr>
              <a:r>
                <a:rPr lang="en-US" sz="2490" spc="62">
                  <a:solidFill>
                    <a:srgbClr val="11100E"/>
                  </a:solidFill>
                  <a:latin typeface="Montserrat"/>
                  <a:ea typeface="Montserrat"/>
                  <a:cs typeface="Montserrat"/>
                  <a:sym typeface="Montserrat"/>
                </a:rPr>
                <a:t>   + 10 options</a:t>
              </a:r>
            </a:p>
          </p:txBody>
        </p:sp>
      </p:grpSp>
      <p:grpSp>
        <p:nvGrpSpPr>
          <p:cNvPr id="12" name="Group 12"/>
          <p:cNvGrpSpPr/>
          <p:nvPr/>
        </p:nvGrpSpPr>
        <p:grpSpPr>
          <a:xfrm>
            <a:off x="11936808" y="1565136"/>
            <a:ext cx="288061" cy="8454950"/>
            <a:chOff x="0" y="0"/>
            <a:chExt cx="75868" cy="2226818"/>
          </a:xfrm>
        </p:grpSpPr>
        <p:sp>
          <p:nvSpPr>
            <p:cNvPr id="13" name="Freeform 13"/>
            <p:cNvSpPr/>
            <p:nvPr/>
          </p:nvSpPr>
          <p:spPr>
            <a:xfrm>
              <a:off x="0" y="0"/>
              <a:ext cx="75868" cy="2226818"/>
            </a:xfrm>
            <a:custGeom>
              <a:avLst/>
              <a:gdLst/>
              <a:ahLst/>
              <a:cxnLst/>
              <a:rect l="l" t="t" r="r" b="b"/>
              <a:pathLst>
                <a:path w="75868" h="2226818">
                  <a:moveTo>
                    <a:pt x="0" y="0"/>
                  </a:moveTo>
                  <a:lnTo>
                    <a:pt x="75868" y="0"/>
                  </a:lnTo>
                  <a:lnTo>
                    <a:pt x="75868" y="2226818"/>
                  </a:lnTo>
                  <a:lnTo>
                    <a:pt x="0" y="2226818"/>
                  </a:lnTo>
                  <a:close/>
                </a:path>
              </a:pathLst>
            </a:custGeom>
            <a:solidFill>
              <a:srgbClr val="95989A">
                <a:alpha val="31765"/>
              </a:srgbClr>
            </a:solidFill>
            <a:ln w="19050" cap="sq">
              <a:solidFill>
                <a:srgbClr val="000000">
                  <a:alpha val="31765"/>
                </a:srgbClr>
              </a:solidFill>
              <a:prstDash val="solid"/>
              <a:miter/>
            </a:ln>
          </p:spPr>
          <p:txBody>
            <a:bodyPr/>
            <a:lstStyle/>
            <a:p>
              <a:endParaRPr lang="en-US"/>
            </a:p>
          </p:txBody>
        </p:sp>
        <p:sp>
          <p:nvSpPr>
            <p:cNvPr id="14" name="TextBox 14"/>
            <p:cNvSpPr txBox="1"/>
            <p:nvPr/>
          </p:nvSpPr>
          <p:spPr>
            <a:xfrm>
              <a:off x="0" y="-19050"/>
              <a:ext cx="75868" cy="2245868"/>
            </a:xfrm>
            <a:prstGeom prst="rect">
              <a:avLst/>
            </a:prstGeom>
          </p:spPr>
          <p:txBody>
            <a:bodyPr lIns="50800" tIns="50800" rIns="50800" bIns="50800" rtlCol="0" anchor="ctr"/>
            <a:lstStyle/>
            <a:p>
              <a:pPr algn="ctr">
                <a:lnSpc>
                  <a:spcPts val="2859"/>
                </a:lnSpc>
              </a:pPr>
              <a:endParaRPr/>
            </a:p>
          </p:txBody>
        </p:sp>
      </p:grpSp>
      <p:grpSp>
        <p:nvGrpSpPr>
          <p:cNvPr id="15" name="Group 15"/>
          <p:cNvGrpSpPr/>
          <p:nvPr/>
        </p:nvGrpSpPr>
        <p:grpSpPr>
          <a:xfrm>
            <a:off x="8334835" y="3047969"/>
            <a:ext cx="1678057" cy="5825868"/>
            <a:chOff x="0" y="0"/>
            <a:chExt cx="441957" cy="1534385"/>
          </a:xfrm>
        </p:grpSpPr>
        <p:sp>
          <p:nvSpPr>
            <p:cNvPr id="16" name="Freeform 16"/>
            <p:cNvSpPr/>
            <p:nvPr/>
          </p:nvSpPr>
          <p:spPr>
            <a:xfrm>
              <a:off x="0" y="0"/>
              <a:ext cx="441957" cy="1534385"/>
            </a:xfrm>
            <a:custGeom>
              <a:avLst/>
              <a:gdLst/>
              <a:ahLst/>
              <a:cxnLst/>
              <a:rect l="l" t="t" r="r" b="b"/>
              <a:pathLst>
                <a:path w="441957" h="1534385">
                  <a:moveTo>
                    <a:pt x="0" y="0"/>
                  </a:moveTo>
                  <a:lnTo>
                    <a:pt x="441957" y="0"/>
                  </a:lnTo>
                  <a:lnTo>
                    <a:pt x="441957" y="1534385"/>
                  </a:lnTo>
                  <a:lnTo>
                    <a:pt x="0" y="1534385"/>
                  </a:lnTo>
                  <a:close/>
                </a:path>
              </a:pathLst>
            </a:custGeom>
            <a:solidFill>
              <a:srgbClr val="95989A">
                <a:alpha val="31765"/>
              </a:srgbClr>
            </a:solidFill>
            <a:ln w="19050" cap="sq">
              <a:solidFill>
                <a:srgbClr val="000000">
                  <a:alpha val="31765"/>
                </a:srgbClr>
              </a:solidFill>
              <a:prstDash val="solid"/>
              <a:miter/>
            </a:ln>
          </p:spPr>
          <p:txBody>
            <a:bodyPr/>
            <a:lstStyle/>
            <a:p>
              <a:endParaRPr lang="en-US"/>
            </a:p>
          </p:txBody>
        </p:sp>
        <p:sp>
          <p:nvSpPr>
            <p:cNvPr id="17" name="TextBox 17"/>
            <p:cNvSpPr txBox="1"/>
            <p:nvPr/>
          </p:nvSpPr>
          <p:spPr>
            <a:xfrm>
              <a:off x="0" y="-19050"/>
              <a:ext cx="441957" cy="1553435"/>
            </a:xfrm>
            <a:prstGeom prst="rect">
              <a:avLst/>
            </a:prstGeom>
          </p:spPr>
          <p:txBody>
            <a:bodyPr lIns="50800" tIns="50800" rIns="50800" bIns="50800" rtlCol="0" anchor="ctr"/>
            <a:lstStyle/>
            <a:p>
              <a:pPr algn="ctr">
                <a:lnSpc>
                  <a:spcPts val="2859"/>
                </a:lnSpc>
              </a:pP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12726160" y="1551424"/>
            <a:ext cx="5440505" cy="544050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363636"/>
            </a:solidFill>
          </p:spPr>
          <p:txBody>
            <a:bodyPr/>
            <a:lstStyle/>
            <a:p>
              <a:endParaRPr lang="en-US"/>
            </a:p>
          </p:txBody>
        </p:sp>
        <p:sp>
          <p:nvSpPr>
            <p:cNvPr id="4" name="TextBox 4"/>
            <p:cNvSpPr txBox="1"/>
            <p:nvPr/>
          </p:nvSpPr>
          <p:spPr>
            <a:xfrm>
              <a:off x="139700" y="120650"/>
              <a:ext cx="533400" cy="552450"/>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a:off x="17021980" y="3128204"/>
            <a:ext cx="5440505" cy="544050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363636">
                <a:alpha val="50980"/>
              </a:srgbClr>
            </a:solidFill>
          </p:spPr>
          <p:txBody>
            <a:bodyPr/>
            <a:lstStyle/>
            <a:p>
              <a:endParaRPr lang="en-US"/>
            </a:p>
          </p:txBody>
        </p:sp>
        <p:sp>
          <p:nvSpPr>
            <p:cNvPr id="7" name="TextBox 7"/>
            <p:cNvSpPr txBox="1"/>
            <p:nvPr/>
          </p:nvSpPr>
          <p:spPr>
            <a:xfrm>
              <a:off x="139700" y="120650"/>
              <a:ext cx="533400" cy="552450"/>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a:off x="15768687" y="-1502203"/>
            <a:ext cx="5440505" cy="5440505"/>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363636"/>
            </a:solidFill>
          </p:spPr>
          <p:txBody>
            <a:bodyPr/>
            <a:lstStyle/>
            <a:p>
              <a:endParaRPr lang="en-US"/>
            </a:p>
          </p:txBody>
        </p:sp>
        <p:sp>
          <p:nvSpPr>
            <p:cNvPr id="10" name="TextBox 10"/>
            <p:cNvSpPr txBox="1"/>
            <p:nvPr/>
          </p:nvSpPr>
          <p:spPr>
            <a:xfrm>
              <a:off x="139700" y="120650"/>
              <a:ext cx="533400" cy="552450"/>
            </a:xfrm>
            <a:prstGeom prst="rect">
              <a:avLst/>
            </a:prstGeom>
          </p:spPr>
          <p:txBody>
            <a:bodyPr lIns="50800" tIns="50800" rIns="50800" bIns="50800" rtlCol="0" anchor="ctr"/>
            <a:lstStyle/>
            <a:p>
              <a:pPr algn="ctr">
                <a:lnSpc>
                  <a:spcPts val="2859"/>
                </a:lnSpc>
              </a:pPr>
              <a:endParaRPr/>
            </a:p>
          </p:txBody>
        </p:sp>
      </p:grpSp>
      <p:grpSp>
        <p:nvGrpSpPr>
          <p:cNvPr id="11" name="Group 11"/>
          <p:cNvGrpSpPr/>
          <p:nvPr/>
        </p:nvGrpSpPr>
        <p:grpSpPr>
          <a:xfrm>
            <a:off x="11337617" y="-3006405"/>
            <a:ext cx="5440505" cy="5440505"/>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363636">
                <a:alpha val="50980"/>
              </a:srgbClr>
            </a:solidFill>
          </p:spPr>
          <p:txBody>
            <a:bodyPr/>
            <a:lstStyle/>
            <a:p>
              <a:endParaRPr lang="en-US"/>
            </a:p>
          </p:txBody>
        </p:sp>
        <p:sp>
          <p:nvSpPr>
            <p:cNvPr id="13" name="TextBox 13"/>
            <p:cNvSpPr txBox="1"/>
            <p:nvPr/>
          </p:nvSpPr>
          <p:spPr>
            <a:xfrm>
              <a:off x="139700" y="120650"/>
              <a:ext cx="533400" cy="552450"/>
            </a:xfrm>
            <a:prstGeom prst="rect">
              <a:avLst/>
            </a:prstGeom>
          </p:spPr>
          <p:txBody>
            <a:bodyPr lIns="50800" tIns="50800" rIns="50800" bIns="50800" rtlCol="0" anchor="ctr"/>
            <a:lstStyle/>
            <a:p>
              <a:pPr algn="ctr">
                <a:lnSpc>
                  <a:spcPts val="2859"/>
                </a:lnSpc>
              </a:pPr>
              <a:endParaRPr/>
            </a:p>
          </p:txBody>
        </p:sp>
      </p:grpSp>
      <p:sp>
        <p:nvSpPr>
          <p:cNvPr id="14" name="TextBox 14"/>
          <p:cNvSpPr txBox="1"/>
          <p:nvPr/>
        </p:nvSpPr>
        <p:spPr>
          <a:xfrm>
            <a:off x="974030" y="1754046"/>
            <a:ext cx="12256848" cy="3389454"/>
          </a:xfrm>
          <a:prstGeom prst="rect">
            <a:avLst/>
          </a:prstGeom>
        </p:spPr>
        <p:txBody>
          <a:bodyPr lIns="0" tIns="0" rIns="0" bIns="0" rtlCol="0" anchor="t">
            <a:spAutoFit/>
          </a:bodyPr>
          <a:lstStyle/>
          <a:p>
            <a:pPr algn="l">
              <a:lnSpc>
                <a:spcPts val="13253"/>
              </a:lnSpc>
            </a:pPr>
            <a:r>
              <a:rPr lang="en-US" sz="11044" b="1" dirty="0">
                <a:solidFill>
                  <a:srgbClr val="1A1A1A"/>
                </a:solidFill>
                <a:latin typeface="DM Sans Bold"/>
                <a:ea typeface="DM Sans Bold"/>
                <a:cs typeface="DM Sans Bold"/>
                <a:sym typeface="DM Sans Bold"/>
              </a:rPr>
              <a:t>BUILDING ENVELOPE</a:t>
            </a:r>
          </a:p>
        </p:txBody>
      </p:sp>
      <p:grpSp>
        <p:nvGrpSpPr>
          <p:cNvPr id="15" name="Group 15"/>
          <p:cNvGrpSpPr/>
          <p:nvPr/>
        </p:nvGrpSpPr>
        <p:grpSpPr>
          <a:xfrm>
            <a:off x="-1710840" y="9267917"/>
            <a:ext cx="5440505" cy="5440505"/>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363636"/>
            </a:solidFill>
          </p:spPr>
          <p:txBody>
            <a:bodyPr/>
            <a:lstStyle/>
            <a:p>
              <a:endParaRPr lang="en-US"/>
            </a:p>
          </p:txBody>
        </p:sp>
        <p:sp>
          <p:nvSpPr>
            <p:cNvPr id="17" name="TextBox 17"/>
            <p:cNvSpPr txBox="1"/>
            <p:nvPr/>
          </p:nvSpPr>
          <p:spPr>
            <a:xfrm>
              <a:off x="139700" y="120650"/>
              <a:ext cx="533400" cy="552450"/>
            </a:xfrm>
            <a:prstGeom prst="rect">
              <a:avLst/>
            </a:prstGeom>
          </p:spPr>
          <p:txBody>
            <a:bodyPr lIns="50800" tIns="50800" rIns="50800" bIns="50800" rtlCol="0" anchor="ctr"/>
            <a:lstStyle/>
            <a:p>
              <a:pPr algn="ctr">
                <a:lnSpc>
                  <a:spcPts val="2859"/>
                </a:lnSpc>
              </a:pPr>
              <a:endParaRPr/>
            </a:p>
          </p:txBody>
        </p:sp>
      </p:grpSp>
      <p:grpSp>
        <p:nvGrpSpPr>
          <p:cNvPr id="18" name="Group 18"/>
          <p:cNvGrpSpPr/>
          <p:nvPr/>
        </p:nvGrpSpPr>
        <p:grpSpPr>
          <a:xfrm>
            <a:off x="1331687" y="6214290"/>
            <a:ext cx="5440505" cy="5440505"/>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363636"/>
            </a:solidFill>
          </p:spPr>
          <p:txBody>
            <a:bodyPr/>
            <a:lstStyle/>
            <a:p>
              <a:endParaRPr lang="en-US"/>
            </a:p>
          </p:txBody>
        </p:sp>
        <p:sp>
          <p:nvSpPr>
            <p:cNvPr id="20" name="TextBox 20"/>
            <p:cNvSpPr txBox="1"/>
            <p:nvPr/>
          </p:nvSpPr>
          <p:spPr>
            <a:xfrm>
              <a:off x="139700" y="120650"/>
              <a:ext cx="533400" cy="552450"/>
            </a:xfrm>
            <a:prstGeom prst="rect">
              <a:avLst/>
            </a:prstGeom>
          </p:spPr>
          <p:txBody>
            <a:bodyPr lIns="50800" tIns="50800" rIns="50800" bIns="50800" rtlCol="0" anchor="ctr"/>
            <a:lstStyle/>
            <a:p>
              <a:pPr algn="ctr">
                <a:lnSpc>
                  <a:spcPts val="2859"/>
                </a:lnSpc>
              </a:pPr>
              <a:endParaRPr/>
            </a:p>
          </p:txBody>
        </p:sp>
      </p:grpSp>
      <p:grpSp>
        <p:nvGrpSpPr>
          <p:cNvPr id="21" name="Group 21"/>
          <p:cNvGrpSpPr/>
          <p:nvPr/>
        </p:nvGrpSpPr>
        <p:grpSpPr>
          <a:xfrm>
            <a:off x="-3099383" y="4710088"/>
            <a:ext cx="5440505" cy="5440505"/>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363636">
                <a:alpha val="50980"/>
              </a:srgbClr>
            </a:solidFill>
          </p:spPr>
          <p:txBody>
            <a:bodyPr/>
            <a:lstStyle/>
            <a:p>
              <a:endParaRPr lang="en-US"/>
            </a:p>
          </p:txBody>
        </p:sp>
        <p:sp>
          <p:nvSpPr>
            <p:cNvPr id="23" name="TextBox 23"/>
            <p:cNvSpPr txBox="1"/>
            <p:nvPr/>
          </p:nvSpPr>
          <p:spPr>
            <a:xfrm>
              <a:off x="139700" y="120650"/>
              <a:ext cx="533400" cy="552450"/>
            </a:xfrm>
            <a:prstGeom prst="rect">
              <a:avLst/>
            </a:prstGeom>
          </p:spPr>
          <p:txBody>
            <a:bodyPr lIns="50800" tIns="50800" rIns="50800" bIns="50800" rtlCol="0" anchor="ctr"/>
            <a:lstStyle/>
            <a:p>
              <a:pPr algn="ctr">
                <a:lnSpc>
                  <a:spcPts val="2859"/>
                </a:lnSpc>
              </a:pPr>
              <a:endParaRPr/>
            </a:p>
          </p:txBody>
        </p:sp>
      </p:grpSp>
      <p:sp>
        <p:nvSpPr>
          <p:cNvPr id="24" name="Freeform 24"/>
          <p:cNvSpPr/>
          <p:nvPr/>
        </p:nvSpPr>
        <p:spPr>
          <a:xfrm>
            <a:off x="16557350" y="9258300"/>
            <a:ext cx="1403899" cy="714784"/>
          </a:xfrm>
          <a:custGeom>
            <a:avLst/>
            <a:gdLst/>
            <a:ahLst/>
            <a:cxnLst/>
            <a:rect l="l" t="t" r="r" b="b"/>
            <a:pathLst>
              <a:path w="1403899" h="714784">
                <a:moveTo>
                  <a:pt x="0" y="0"/>
                </a:moveTo>
                <a:lnTo>
                  <a:pt x="1403900" y="0"/>
                </a:lnTo>
                <a:lnTo>
                  <a:pt x="1403900" y="714784"/>
                </a:lnTo>
                <a:lnTo>
                  <a:pt x="0" y="714784"/>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a:extLst>
            <a:ext uri="{FF2B5EF4-FFF2-40B4-BE49-F238E27FC236}">
              <a16:creationId xmlns:a16="http://schemas.microsoft.com/office/drawing/2014/main" id="{45B5EC43-5782-42F9-2571-73A19DCFE5D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B47C021-9F69-820A-289E-7EDF041D024B}"/>
              </a:ext>
            </a:extLst>
          </p:cNvPr>
          <p:cNvSpPr/>
          <p:nvPr/>
        </p:nvSpPr>
        <p:spPr>
          <a:xfrm flipH="1">
            <a:off x="-1113500" y="7462685"/>
            <a:ext cx="6376911" cy="5648629"/>
          </a:xfrm>
          <a:custGeom>
            <a:avLst/>
            <a:gdLst/>
            <a:ahLst/>
            <a:cxnLst/>
            <a:rect l="l" t="t" r="r" b="b"/>
            <a:pathLst>
              <a:path w="6376911" h="5648629">
                <a:moveTo>
                  <a:pt x="6376911" y="0"/>
                </a:moveTo>
                <a:lnTo>
                  <a:pt x="0" y="0"/>
                </a:lnTo>
                <a:lnTo>
                  <a:pt x="0" y="5648630"/>
                </a:lnTo>
                <a:lnTo>
                  <a:pt x="6376911" y="5648630"/>
                </a:lnTo>
                <a:lnTo>
                  <a:pt x="6376911"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E663B7DA-9F4B-1AD8-8EDE-C8855B8CBF64}"/>
              </a:ext>
            </a:extLst>
          </p:cNvPr>
          <p:cNvSpPr/>
          <p:nvPr/>
        </p:nvSpPr>
        <p:spPr>
          <a:xfrm flipH="1">
            <a:off x="15283223" y="-2696907"/>
            <a:ext cx="8411905" cy="7451214"/>
          </a:xfrm>
          <a:custGeom>
            <a:avLst/>
            <a:gdLst/>
            <a:ahLst/>
            <a:cxnLst/>
            <a:rect l="l" t="t" r="r" b="b"/>
            <a:pathLst>
              <a:path w="8411905" h="7451214">
                <a:moveTo>
                  <a:pt x="8411904" y="0"/>
                </a:moveTo>
                <a:lnTo>
                  <a:pt x="0" y="0"/>
                </a:lnTo>
                <a:lnTo>
                  <a:pt x="0" y="7451214"/>
                </a:lnTo>
                <a:lnTo>
                  <a:pt x="8411904" y="7451214"/>
                </a:lnTo>
                <a:lnTo>
                  <a:pt x="841190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a:extLst>
              <a:ext uri="{FF2B5EF4-FFF2-40B4-BE49-F238E27FC236}">
                <a16:creationId xmlns:a16="http://schemas.microsoft.com/office/drawing/2014/main" id="{2F3B6355-AF36-D02F-2390-BBBD3A1EE4C1}"/>
              </a:ext>
            </a:extLst>
          </p:cNvPr>
          <p:cNvSpPr txBox="1"/>
          <p:nvPr/>
        </p:nvSpPr>
        <p:spPr>
          <a:xfrm>
            <a:off x="1028700" y="1028700"/>
            <a:ext cx="13377365" cy="615810"/>
          </a:xfrm>
          <a:prstGeom prst="rect">
            <a:avLst/>
          </a:prstGeom>
        </p:spPr>
        <p:txBody>
          <a:bodyPr lIns="0" tIns="0" rIns="0" bIns="0" rtlCol="0" anchor="t">
            <a:spAutoFit/>
          </a:bodyPr>
          <a:lstStyle/>
          <a:p>
            <a:pPr marL="0" lvl="0" indent="0" algn="l">
              <a:lnSpc>
                <a:spcPts val="5096"/>
              </a:lnSpc>
              <a:spcBef>
                <a:spcPct val="0"/>
              </a:spcBef>
            </a:pPr>
            <a:r>
              <a:rPr lang="en-US" sz="4247" b="1" dirty="0">
                <a:solidFill>
                  <a:srgbClr val="1A1A1A"/>
                </a:solidFill>
                <a:latin typeface="Neue Montreal Bold"/>
                <a:ea typeface="Neue Montreal Bold"/>
                <a:cs typeface="Neue Montreal Bold"/>
                <a:sym typeface="Neue Montreal Bold"/>
              </a:rPr>
              <a:t>2024 Focused Items</a:t>
            </a:r>
          </a:p>
        </p:txBody>
      </p:sp>
      <p:sp>
        <p:nvSpPr>
          <p:cNvPr id="5" name="Freeform 5">
            <a:extLst>
              <a:ext uri="{FF2B5EF4-FFF2-40B4-BE49-F238E27FC236}">
                <a16:creationId xmlns:a16="http://schemas.microsoft.com/office/drawing/2014/main" id="{2D9573E2-02E4-7A4D-EAB9-04701B2BE056}"/>
              </a:ext>
            </a:extLst>
          </p:cNvPr>
          <p:cNvSpPr/>
          <p:nvPr/>
        </p:nvSpPr>
        <p:spPr>
          <a:xfrm>
            <a:off x="16413461" y="9258300"/>
            <a:ext cx="1428209" cy="727161"/>
          </a:xfrm>
          <a:custGeom>
            <a:avLst/>
            <a:gdLst/>
            <a:ahLst/>
            <a:cxnLst/>
            <a:rect l="l" t="t" r="r" b="b"/>
            <a:pathLst>
              <a:path w="1428209" h="727161">
                <a:moveTo>
                  <a:pt x="0" y="0"/>
                </a:moveTo>
                <a:lnTo>
                  <a:pt x="1428209" y="0"/>
                </a:lnTo>
                <a:lnTo>
                  <a:pt x="1428209" y="727161"/>
                </a:lnTo>
                <a:lnTo>
                  <a:pt x="0" y="727161"/>
                </a:lnTo>
                <a:lnTo>
                  <a:pt x="0" y="0"/>
                </a:lnTo>
                <a:close/>
              </a:path>
            </a:pathLst>
          </a:custGeom>
          <a:blipFill>
            <a:blip r:embed="rId4"/>
            <a:stretch>
              <a:fillRect/>
            </a:stretch>
          </a:blipFill>
        </p:spPr>
        <p:txBody>
          <a:bodyPr/>
          <a:lstStyle/>
          <a:p>
            <a:endParaRPr lang="en-US"/>
          </a:p>
        </p:txBody>
      </p:sp>
      <p:sp>
        <p:nvSpPr>
          <p:cNvPr id="6" name="TextBox 6">
            <a:extLst>
              <a:ext uri="{FF2B5EF4-FFF2-40B4-BE49-F238E27FC236}">
                <a16:creationId xmlns:a16="http://schemas.microsoft.com/office/drawing/2014/main" id="{C0F33474-6F11-47B1-A7B6-45DF280A360E}"/>
              </a:ext>
            </a:extLst>
          </p:cNvPr>
          <p:cNvSpPr txBox="1"/>
          <p:nvPr/>
        </p:nvSpPr>
        <p:spPr>
          <a:xfrm>
            <a:off x="1028700" y="3524885"/>
            <a:ext cx="7269461" cy="3661259"/>
          </a:xfrm>
          <a:prstGeom prst="rect">
            <a:avLst/>
          </a:prstGeom>
        </p:spPr>
        <p:txBody>
          <a:bodyPr lIns="0" tIns="0" rIns="0" bIns="0" rtlCol="0" anchor="t">
            <a:spAutoFit/>
          </a:bodyPr>
          <a:lstStyle/>
          <a:p>
            <a:pPr algn="l">
              <a:lnSpc>
                <a:spcPts val="3219"/>
              </a:lnSpc>
            </a:pPr>
            <a:r>
              <a:rPr lang="en-US" sz="2299" dirty="0">
                <a:solidFill>
                  <a:srgbClr val="1A1A1A"/>
                </a:solidFill>
                <a:latin typeface="Muli"/>
                <a:ea typeface="Muli"/>
                <a:cs typeface="Muli"/>
                <a:sym typeface="Muli"/>
              </a:rPr>
              <a:t>+ </a:t>
            </a:r>
            <a:r>
              <a:rPr lang="en-US" sz="2299" dirty="0">
                <a:solidFill>
                  <a:srgbClr val="000000"/>
                </a:solidFill>
                <a:latin typeface="Muli"/>
                <a:ea typeface="Muli"/>
                <a:cs typeface="Muli"/>
                <a:sym typeface="Muli"/>
              </a:rPr>
              <a:t> Mechanical Penetration</a:t>
            </a:r>
          </a:p>
          <a:p>
            <a:pPr algn="l">
              <a:lnSpc>
                <a:spcPts val="3219"/>
              </a:lnSpc>
            </a:pPr>
            <a:endParaRPr lang="en-US" sz="2299" dirty="0">
              <a:solidFill>
                <a:srgbClr val="000000"/>
              </a:solidFill>
              <a:latin typeface="Muli"/>
              <a:ea typeface="Muli"/>
              <a:cs typeface="Muli"/>
              <a:sym typeface="Muli"/>
            </a:endParaRPr>
          </a:p>
          <a:p>
            <a:pPr algn="l">
              <a:lnSpc>
                <a:spcPts val="3219"/>
              </a:lnSpc>
            </a:pPr>
            <a:r>
              <a:rPr lang="en-US" sz="2299" dirty="0">
                <a:solidFill>
                  <a:srgbClr val="000000"/>
                </a:solidFill>
                <a:latin typeface="Muli"/>
                <a:ea typeface="Muli"/>
                <a:cs typeface="Muli"/>
                <a:sym typeface="Muli"/>
              </a:rPr>
              <a:t>+ Fenestration Allowance</a:t>
            </a:r>
          </a:p>
          <a:p>
            <a:pPr algn="l">
              <a:lnSpc>
                <a:spcPts val="3219"/>
              </a:lnSpc>
            </a:pPr>
            <a:r>
              <a:rPr lang="en-US" sz="2299" dirty="0">
                <a:solidFill>
                  <a:srgbClr val="000000"/>
                </a:solidFill>
                <a:latin typeface="Muli"/>
                <a:ea typeface="Muli"/>
                <a:cs typeface="Muli"/>
                <a:sym typeface="Muli"/>
              </a:rPr>
              <a:t>          </a:t>
            </a:r>
          </a:p>
          <a:p>
            <a:pPr algn="l">
              <a:lnSpc>
                <a:spcPts val="3219"/>
              </a:lnSpc>
            </a:pPr>
            <a:r>
              <a:rPr lang="en-US" sz="2299" dirty="0">
                <a:solidFill>
                  <a:srgbClr val="000000"/>
                </a:solidFill>
                <a:latin typeface="Muli"/>
                <a:ea typeface="Muli"/>
                <a:cs typeface="Muli"/>
                <a:sym typeface="Muli"/>
              </a:rPr>
              <a:t>+ Thermal Bridging</a:t>
            </a:r>
          </a:p>
          <a:p>
            <a:pPr algn="l">
              <a:lnSpc>
                <a:spcPts val="3219"/>
              </a:lnSpc>
            </a:pPr>
            <a:endParaRPr lang="en-US" sz="2299" dirty="0">
              <a:solidFill>
                <a:srgbClr val="000000"/>
              </a:solidFill>
              <a:latin typeface="Muli"/>
              <a:ea typeface="Muli"/>
              <a:cs typeface="Muli"/>
              <a:sym typeface="Muli"/>
            </a:endParaRPr>
          </a:p>
          <a:p>
            <a:pPr>
              <a:lnSpc>
                <a:spcPts val="3219"/>
              </a:lnSpc>
            </a:pPr>
            <a:r>
              <a:rPr lang="en-US" sz="2299" dirty="0">
                <a:solidFill>
                  <a:srgbClr val="000000"/>
                </a:solidFill>
                <a:latin typeface="Muli"/>
                <a:ea typeface="Muli"/>
                <a:cs typeface="Muli"/>
                <a:sym typeface="Muli"/>
              </a:rPr>
              <a:t>+ Envelope Testing</a:t>
            </a:r>
          </a:p>
          <a:p>
            <a:pPr algn="l">
              <a:lnSpc>
                <a:spcPts val="3219"/>
              </a:lnSpc>
            </a:pPr>
            <a:endParaRPr lang="en-US" sz="2299" dirty="0">
              <a:solidFill>
                <a:srgbClr val="000000"/>
              </a:solidFill>
              <a:latin typeface="Muli"/>
              <a:ea typeface="Muli"/>
              <a:cs typeface="Muli"/>
              <a:sym typeface="Muli"/>
            </a:endParaRPr>
          </a:p>
          <a:p>
            <a:pPr algn="l">
              <a:lnSpc>
                <a:spcPts val="3219"/>
              </a:lnSpc>
            </a:pPr>
            <a:endParaRPr lang="en-US" sz="2299" dirty="0">
              <a:solidFill>
                <a:srgbClr val="000000"/>
              </a:solidFill>
              <a:latin typeface="Muli"/>
              <a:ea typeface="Muli"/>
              <a:cs typeface="Muli"/>
              <a:sym typeface="Muli"/>
            </a:endParaRPr>
          </a:p>
        </p:txBody>
      </p:sp>
      <p:sp>
        <p:nvSpPr>
          <p:cNvPr id="7" name="AutoShape 7">
            <a:extLst>
              <a:ext uri="{FF2B5EF4-FFF2-40B4-BE49-F238E27FC236}">
                <a16:creationId xmlns:a16="http://schemas.microsoft.com/office/drawing/2014/main" id="{29587014-E453-CB71-B59F-3A8A57E50DF3}"/>
              </a:ext>
            </a:extLst>
          </p:cNvPr>
          <p:cNvSpPr/>
          <p:nvPr/>
        </p:nvSpPr>
        <p:spPr>
          <a:xfrm flipV="1">
            <a:off x="4659516" y="3695700"/>
            <a:ext cx="2427084" cy="4210"/>
          </a:xfrm>
          <a:prstGeom prst="line">
            <a:avLst/>
          </a:prstGeom>
          <a:ln w="38100" cap="flat">
            <a:solidFill>
              <a:srgbClr val="000000"/>
            </a:solidFill>
            <a:prstDash val="solid"/>
            <a:headEnd type="none" w="sm" len="sm"/>
            <a:tailEnd type="arrow" w="med" len="sm"/>
          </a:ln>
        </p:spPr>
        <p:txBody>
          <a:bodyPr/>
          <a:lstStyle/>
          <a:p>
            <a:endParaRPr lang="en-US"/>
          </a:p>
        </p:txBody>
      </p:sp>
      <p:sp>
        <p:nvSpPr>
          <p:cNvPr id="9" name="TextBox 9">
            <a:extLst>
              <a:ext uri="{FF2B5EF4-FFF2-40B4-BE49-F238E27FC236}">
                <a16:creationId xmlns:a16="http://schemas.microsoft.com/office/drawing/2014/main" id="{4F60D29E-3248-AE7A-49A1-83E9286CAC60}"/>
              </a:ext>
            </a:extLst>
          </p:cNvPr>
          <p:cNvSpPr txBox="1"/>
          <p:nvPr/>
        </p:nvSpPr>
        <p:spPr>
          <a:xfrm>
            <a:off x="7467600" y="2171700"/>
            <a:ext cx="7620000" cy="4892365"/>
          </a:xfrm>
          <a:custGeom>
            <a:avLst/>
            <a:gdLst>
              <a:gd name="connsiteX0" fmla="*/ 0 w 7620000"/>
              <a:gd name="connsiteY0" fmla="*/ 0 h 4892365"/>
              <a:gd name="connsiteX1" fmla="*/ 845127 w 7620000"/>
              <a:gd name="connsiteY1" fmla="*/ 0 h 4892365"/>
              <a:gd name="connsiteX2" fmla="*/ 1385455 w 7620000"/>
              <a:gd name="connsiteY2" fmla="*/ 0 h 4892365"/>
              <a:gd name="connsiteX3" fmla="*/ 2001982 w 7620000"/>
              <a:gd name="connsiteY3" fmla="*/ 0 h 4892365"/>
              <a:gd name="connsiteX4" fmla="*/ 2770909 w 7620000"/>
              <a:gd name="connsiteY4" fmla="*/ 0 h 4892365"/>
              <a:gd name="connsiteX5" fmla="*/ 3616036 w 7620000"/>
              <a:gd name="connsiteY5" fmla="*/ 0 h 4892365"/>
              <a:gd name="connsiteX6" fmla="*/ 4384964 w 7620000"/>
              <a:gd name="connsiteY6" fmla="*/ 0 h 4892365"/>
              <a:gd name="connsiteX7" fmla="*/ 5153891 w 7620000"/>
              <a:gd name="connsiteY7" fmla="*/ 0 h 4892365"/>
              <a:gd name="connsiteX8" fmla="*/ 5922818 w 7620000"/>
              <a:gd name="connsiteY8" fmla="*/ 0 h 4892365"/>
              <a:gd name="connsiteX9" fmla="*/ 6463145 w 7620000"/>
              <a:gd name="connsiteY9" fmla="*/ 0 h 4892365"/>
              <a:gd name="connsiteX10" fmla="*/ 6927273 w 7620000"/>
              <a:gd name="connsiteY10" fmla="*/ 0 h 4892365"/>
              <a:gd name="connsiteX11" fmla="*/ 7620000 w 7620000"/>
              <a:gd name="connsiteY11" fmla="*/ 0 h 4892365"/>
              <a:gd name="connsiteX12" fmla="*/ 7620000 w 7620000"/>
              <a:gd name="connsiteY12" fmla="*/ 796757 h 4892365"/>
              <a:gd name="connsiteX13" fmla="*/ 7620000 w 7620000"/>
              <a:gd name="connsiteY13" fmla="*/ 1446742 h 4892365"/>
              <a:gd name="connsiteX14" fmla="*/ 7620000 w 7620000"/>
              <a:gd name="connsiteY14" fmla="*/ 2047804 h 4892365"/>
              <a:gd name="connsiteX15" fmla="*/ 7620000 w 7620000"/>
              <a:gd name="connsiteY15" fmla="*/ 2746713 h 4892365"/>
              <a:gd name="connsiteX16" fmla="*/ 7620000 w 7620000"/>
              <a:gd name="connsiteY16" fmla="*/ 3494546 h 4892365"/>
              <a:gd name="connsiteX17" fmla="*/ 7620000 w 7620000"/>
              <a:gd name="connsiteY17" fmla="*/ 4193456 h 4892365"/>
              <a:gd name="connsiteX18" fmla="*/ 7620000 w 7620000"/>
              <a:gd name="connsiteY18" fmla="*/ 4892365 h 4892365"/>
              <a:gd name="connsiteX19" fmla="*/ 7155873 w 7620000"/>
              <a:gd name="connsiteY19" fmla="*/ 4892365 h 4892365"/>
              <a:gd name="connsiteX20" fmla="*/ 6539345 w 7620000"/>
              <a:gd name="connsiteY20" fmla="*/ 4892365 h 4892365"/>
              <a:gd name="connsiteX21" fmla="*/ 5846618 w 7620000"/>
              <a:gd name="connsiteY21" fmla="*/ 4892365 h 4892365"/>
              <a:gd name="connsiteX22" fmla="*/ 5230091 w 7620000"/>
              <a:gd name="connsiteY22" fmla="*/ 4892365 h 4892365"/>
              <a:gd name="connsiteX23" fmla="*/ 4765964 w 7620000"/>
              <a:gd name="connsiteY23" fmla="*/ 4892365 h 4892365"/>
              <a:gd name="connsiteX24" fmla="*/ 4301836 w 7620000"/>
              <a:gd name="connsiteY24" fmla="*/ 4892365 h 4892365"/>
              <a:gd name="connsiteX25" fmla="*/ 3609109 w 7620000"/>
              <a:gd name="connsiteY25" fmla="*/ 4892365 h 4892365"/>
              <a:gd name="connsiteX26" fmla="*/ 3144982 w 7620000"/>
              <a:gd name="connsiteY26" fmla="*/ 4892365 h 4892365"/>
              <a:gd name="connsiteX27" fmla="*/ 2376055 w 7620000"/>
              <a:gd name="connsiteY27" fmla="*/ 4892365 h 4892365"/>
              <a:gd name="connsiteX28" fmla="*/ 1911927 w 7620000"/>
              <a:gd name="connsiteY28" fmla="*/ 4892365 h 4892365"/>
              <a:gd name="connsiteX29" fmla="*/ 1066800 w 7620000"/>
              <a:gd name="connsiteY29" fmla="*/ 4892365 h 4892365"/>
              <a:gd name="connsiteX30" fmla="*/ 602673 w 7620000"/>
              <a:gd name="connsiteY30" fmla="*/ 4892365 h 4892365"/>
              <a:gd name="connsiteX31" fmla="*/ 0 w 7620000"/>
              <a:gd name="connsiteY31" fmla="*/ 4892365 h 4892365"/>
              <a:gd name="connsiteX32" fmla="*/ 0 w 7620000"/>
              <a:gd name="connsiteY32" fmla="*/ 4095608 h 4892365"/>
              <a:gd name="connsiteX33" fmla="*/ 0 w 7620000"/>
              <a:gd name="connsiteY33" fmla="*/ 3298852 h 4892365"/>
              <a:gd name="connsiteX34" fmla="*/ 0 w 7620000"/>
              <a:gd name="connsiteY34" fmla="*/ 2502095 h 4892365"/>
              <a:gd name="connsiteX35" fmla="*/ 0 w 7620000"/>
              <a:gd name="connsiteY35" fmla="*/ 1949957 h 4892365"/>
              <a:gd name="connsiteX36" fmla="*/ 0 w 7620000"/>
              <a:gd name="connsiteY36" fmla="*/ 1251048 h 4892365"/>
              <a:gd name="connsiteX37" fmla="*/ 0 w 7620000"/>
              <a:gd name="connsiteY37" fmla="*/ 601062 h 4892365"/>
              <a:gd name="connsiteX38" fmla="*/ 0 w 7620000"/>
              <a:gd name="connsiteY38" fmla="*/ 0 h 489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620000" h="4892365" fill="none" extrusionOk="0">
                <a:moveTo>
                  <a:pt x="0" y="0"/>
                </a:moveTo>
                <a:cubicBezTo>
                  <a:pt x="334325" y="-23391"/>
                  <a:pt x="637424" y="5758"/>
                  <a:pt x="845127" y="0"/>
                </a:cubicBezTo>
                <a:cubicBezTo>
                  <a:pt x="1052830" y="-5758"/>
                  <a:pt x="1187254" y="-22177"/>
                  <a:pt x="1385455" y="0"/>
                </a:cubicBezTo>
                <a:cubicBezTo>
                  <a:pt x="1583656" y="22177"/>
                  <a:pt x="1855785" y="14775"/>
                  <a:pt x="2001982" y="0"/>
                </a:cubicBezTo>
                <a:cubicBezTo>
                  <a:pt x="2148179" y="-14775"/>
                  <a:pt x="2458061" y="-10890"/>
                  <a:pt x="2770909" y="0"/>
                </a:cubicBezTo>
                <a:cubicBezTo>
                  <a:pt x="3083757" y="10890"/>
                  <a:pt x="3328568" y="-25133"/>
                  <a:pt x="3616036" y="0"/>
                </a:cubicBezTo>
                <a:cubicBezTo>
                  <a:pt x="3903504" y="25133"/>
                  <a:pt x="4057736" y="-8119"/>
                  <a:pt x="4384964" y="0"/>
                </a:cubicBezTo>
                <a:cubicBezTo>
                  <a:pt x="4712192" y="8119"/>
                  <a:pt x="4937788" y="-30124"/>
                  <a:pt x="5153891" y="0"/>
                </a:cubicBezTo>
                <a:cubicBezTo>
                  <a:pt x="5369994" y="30124"/>
                  <a:pt x="5601678" y="-30616"/>
                  <a:pt x="5922818" y="0"/>
                </a:cubicBezTo>
                <a:cubicBezTo>
                  <a:pt x="6243958" y="30616"/>
                  <a:pt x="6204804" y="-5526"/>
                  <a:pt x="6463145" y="0"/>
                </a:cubicBezTo>
                <a:cubicBezTo>
                  <a:pt x="6721486" y="5526"/>
                  <a:pt x="6716723" y="7054"/>
                  <a:pt x="6927273" y="0"/>
                </a:cubicBezTo>
                <a:cubicBezTo>
                  <a:pt x="7137823" y="-7054"/>
                  <a:pt x="7386016" y="-28352"/>
                  <a:pt x="7620000" y="0"/>
                </a:cubicBezTo>
                <a:cubicBezTo>
                  <a:pt x="7601896" y="271238"/>
                  <a:pt x="7649962" y="405112"/>
                  <a:pt x="7620000" y="796757"/>
                </a:cubicBezTo>
                <a:cubicBezTo>
                  <a:pt x="7590038" y="1188402"/>
                  <a:pt x="7603886" y="1283619"/>
                  <a:pt x="7620000" y="1446742"/>
                </a:cubicBezTo>
                <a:cubicBezTo>
                  <a:pt x="7636114" y="1609865"/>
                  <a:pt x="7626357" y="1858980"/>
                  <a:pt x="7620000" y="2047804"/>
                </a:cubicBezTo>
                <a:cubicBezTo>
                  <a:pt x="7613643" y="2236628"/>
                  <a:pt x="7623940" y="2461974"/>
                  <a:pt x="7620000" y="2746713"/>
                </a:cubicBezTo>
                <a:cubicBezTo>
                  <a:pt x="7616060" y="3031452"/>
                  <a:pt x="7655195" y="3328977"/>
                  <a:pt x="7620000" y="3494546"/>
                </a:cubicBezTo>
                <a:cubicBezTo>
                  <a:pt x="7584805" y="3660115"/>
                  <a:pt x="7613452" y="3890897"/>
                  <a:pt x="7620000" y="4193456"/>
                </a:cubicBezTo>
                <a:cubicBezTo>
                  <a:pt x="7626549" y="4496015"/>
                  <a:pt x="7595138" y="4690373"/>
                  <a:pt x="7620000" y="4892365"/>
                </a:cubicBezTo>
                <a:cubicBezTo>
                  <a:pt x="7498161" y="4891520"/>
                  <a:pt x="7291710" y="4898261"/>
                  <a:pt x="7155873" y="4892365"/>
                </a:cubicBezTo>
                <a:cubicBezTo>
                  <a:pt x="7020036" y="4886469"/>
                  <a:pt x="6730096" y="4874988"/>
                  <a:pt x="6539345" y="4892365"/>
                </a:cubicBezTo>
                <a:cubicBezTo>
                  <a:pt x="6348594" y="4909742"/>
                  <a:pt x="6082340" y="4874738"/>
                  <a:pt x="5846618" y="4892365"/>
                </a:cubicBezTo>
                <a:cubicBezTo>
                  <a:pt x="5610896" y="4909992"/>
                  <a:pt x="5519337" y="4921953"/>
                  <a:pt x="5230091" y="4892365"/>
                </a:cubicBezTo>
                <a:cubicBezTo>
                  <a:pt x="4940845" y="4862777"/>
                  <a:pt x="4988130" y="4877123"/>
                  <a:pt x="4765964" y="4892365"/>
                </a:cubicBezTo>
                <a:cubicBezTo>
                  <a:pt x="4543798" y="4907607"/>
                  <a:pt x="4461023" y="4884606"/>
                  <a:pt x="4301836" y="4892365"/>
                </a:cubicBezTo>
                <a:cubicBezTo>
                  <a:pt x="4142649" y="4900124"/>
                  <a:pt x="3920740" y="4885243"/>
                  <a:pt x="3609109" y="4892365"/>
                </a:cubicBezTo>
                <a:cubicBezTo>
                  <a:pt x="3297478" y="4899487"/>
                  <a:pt x="3341974" y="4902559"/>
                  <a:pt x="3144982" y="4892365"/>
                </a:cubicBezTo>
                <a:cubicBezTo>
                  <a:pt x="2947990" y="4882171"/>
                  <a:pt x="2662596" y="4901040"/>
                  <a:pt x="2376055" y="4892365"/>
                </a:cubicBezTo>
                <a:cubicBezTo>
                  <a:pt x="2089514" y="4883690"/>
                  <a:pt x="2050299" y="4875439"/>
                  <a:pt x="1911927" y="4892365"/>
                </a:cubicBezTo>
                <a:cubicBezTo>
                  <a:pt x="1773555" y="4909291"/>
                  <a:pt x="1394484" y="4883477"/>
                  <a:pt x="1066800" y="4892365"/>
                </a:cubicBezTo>
                <a:cubicBezTo>
                  <a:pt x="739116" y="4901253"/>
                  <a:pt x="717452" y="4906144"/>
                  <a:pt x="602673" y="4892365"/>
                </a:cubicBezTo>
                <a:cubicBezTo>
                  <a:pt x="487894" y="4878586"/>
                  <a:pt x="258001" y="4879615"/>
                  <a:pt x="0" y="4892365"/>
                </a:cubicBezTo>
                <a:cubicBezTo>
                  <a:pt x="-37900" y="4701077"/>
                  <a:pt x="23190" y="4486632"/>
                  <a:pt x="0" y="4095608"/>
                </a:cubicBezTo>
                <a:cubicBezTo>
                  <a:pt x="-23190" y="3704584"/>
                  <a:pt x="-18502" y="3628779"/>
                  <a:pt x="0" y="3298852"/>
                </a:cubicBezTo>
                <a:cubicBezTo>
                  <a:pt x="18502" y="2968925"/>
                  <a:pt x="5579" y="2823643"/>
                  <a:pt x="0" y="2502095"/>
                </a:cubicBezTo>
                <a:cubicBezTo>
                  <a:pt x="-5579" y="2180547"/>
                  <a:pt x="-2746" y="2157981"/>
                  <a:pt x="0" y="1949957"/>
                </a:cubicBezTo>
                <a:cubicBezTo>
                  <a:pt x="2746" y="1741933"/>
                  <a:pt x="-4514" y="1573281"/>
                  <a:pt x="0" y="1251048"/>
                </a:cubicBezTo>
                <a:cubicBezTo>
                  <a:pt x="4514" y="928815"/>
                  <a:pt x="848" y="834831"/>
                  <a:pt x="0" y="601062"/>
                </a:cubicBezTo>
                <a:cubicBezTo>
                  <a:pt x="-848" y="367293"/>
                  <a:pt x="129" y="141304"/>
                  <a:pt x="0" y="0"/>
                </a:cubicBezTo>
                <a:close/>
              </a:path>
              <a:path w="7620000" h="4892365" stroke="0" extrusionOk="0">
                <a:moveTo>
                  <a:pt x="0" y="0"/>
                </a:moveTo>
                <a:cubicBezTo>
                  <a:pt x="203286" y="-18346"/>
                  <a:pt x="511289" y="40191"/>
                  <a:pt x="845127" y="0"/>
                </a:cubicBezTo>
                <a:cubicBezTo>
                  <a:pt x="1178965" y="-40191"/>
                  <a:pt x="1365941" y="29076"/>
                  <a:pt x="1537855" y="0"/>
                </a:cubicBezTo>
                <a:cubicBezTo>
                  <a:pt x="1709769" y="-29076"/>
                  <a:pt x="1837245" y="21178"/>
                  <a:pt x="2078182" y="0"/>
                </a:cubicBezTo>
                <a:cubicBezTo>
                  <a:pt x="2319119" y="-21178"/>
                  <a:pt x="2466938" y="37"/>
                  <a:pt x="2770909" y="0"/>
                </a:cubicBezTo>
                <a:cubicBezTo>
                  <a:pt x="3074880" y="-37"/>
                  <a:pt x="3373830" y="28550"/>
                  <a:pt x="3616036" y="0"/>
                </a:cubicBezTo>
                <a:cubicBezTo>
                  <a:pt x="3858242" y="-28550"/>
                  <a:pt x="4025036" y="14154"/>
                  <a:pt x="4156364" y="0"/>
                </a:cubicBezTo>
                <a:cubicBezTo>
                  <a:pt x="4287692" y="-14154"/>
                  <a:pt x="4452182" y="-3719"/>
                  <a:pt x="4620491" y="0"/>
                </a:cubicBezTo>
                <a:cubicBezTo>
                  <a:pt x="4788800" y="3719"/>
                  <a:pt x="5007183" y="-19808"/>
                  <a:pt x="5313218" y="0"/>
                </a:cubicBezTo>
                <a:cubicBezTo>
                  <a:pt x="5619253" y="19808"/>
                  <a:pt x="5773292" y="-19673"/>
                  <a:pt x="6005945" y="0"/>
                </a:cubicBezTo>
                <a:cubicBezTo>
                  <a:pt x="6238598" y="19673"/>
                  <a:pt x="6611018" y="37706"/>
                  <a:pt x="6774873" y="0"/>
                </a:cubicBezTo>
                <a:cubicBezTo>
                  <a:pt x="6938728" y="-37706"/>
                  <a:pt x="7359915" y="2982"/>
                  <a:pt x="7620000" y="0"/>
                </a:cubicBezTo>
                <a:cubicBezTo>
                  <a:pt x="7641233" y="152594"/>
                  <a:pt x="7644469" y="305499"/>
                  <a:pt x="7620000" y="552138"/>
                </a:cubicBezTo>
                <a:cubicBezTo>
                  <a:pt x="7595531" y="798777"/>
                  <a:pt x="7598343" y="948262"/>
                  <a:pt x="7620000" y="1299971"/>
                </a:cubicBezTo>
                <a:cubicBezTo>
                  <a:pt x="7641657" y="1651680"/>
                  <a:pt x="7602547" y="1725752"/>
                  <a:pt x="7620000" y="1949957"/>
                </a:cubicBezTo>
                <a:cubicBezTo>
                  <a:pt x="7637453" y="2174162"/>
                  <a:pt x="7631028" y="2316753"/>
                  <a:pt x="7620000" y="2551019"/>
                </a:cubicBezTo>
                <a:cubicBezTo>
                  <a:pt x="7608972" y="2785285"/>
                  <a:pt x="7632624" y="2953693"/>
                  <a:pt x="7620000" y="3249928"/>
                </a:cubicBezTo>
                <a:cubicBezTo>
                  <a:pt x="7607376" y="3546163"/>
                  <a:pt x="7600222" y="3726146"/>
                  <a:pt x="7620000" y="3899914"/>
                </a:cubicBezTo>
                <a:cubicBezTo>
                  <a:pt x="7639778" y="4073682"/>
                  <a:pt x="7643774" y="4403898"/>
                  <a:pt x="7620000" y="4892365"/>
                </a:cubicBezTo>
                <a:cubicBezTo>
                  <a:pt x="7443625" y="4919055"/>
                  <a:pt x="7203713" y="4907547"/>
                  <a:pt x="7003473" y="4892365"/>
                </a:cubicBezTo>
                <a:cubicBezTo>
                  <a:pt x="6803233" y="4877183"/>
                  <a:pt x="6593413" y="4905752"/>
                  <a:pt x="6310745" y="4892365"/>
                </a:cubicBezTo>
                <a:cubicBezTo>
                  <a:pt x="6028077" y="4878978"/>
                  <a:pt x="5815751" y="4884968"/>
                  <a:pt x="5465618" y="4892365"/>
                </a:cubicBezTo>
                <a:cubicBezTo>
                  <a:pt x="5115485" y="4899762"/>
                  <a:pt x="5011990" y="4905073"/>
                  <a:pt x="4620491" y="4892365"/>
                </a:cubicBezTo>
                <a:cubicBezTo>
                  <a:pt x="4228992" y="4879657"/>
                  <a:pt x="4240409" y="4904348"/>
                  <a:pt x="3927764" y="4892365"/>
                </a:cubicBezTo>
                <a:cubicBezTo>
                  <a:pt x="3615119" y="4880382"/>
                  <a:pt x="3552409" y="4873051"/>
                  <a:pt x="3235036" y="4892365"/>
                </a:cubicBezTo>
                <a:cubicBezTo>
                  <a:pt x="2917663" y="4911679"/>
                  <a:pt x="2629699" y="4862676"/>
                  <a:pt x="2466109" y="4892365"/>
                </a:cubicBezTo>
                <a:cubicBezTo>
                  <a:pt x="2302519" y="4922054"/>
                  <a:pt x="1878703" y="4898907"/>
                  <a:pt x="1620982" y="4892365"/>
                </a:cubicBezTo>
                <a:cubicBezTo>
                  <a:pt x="1363261" y="4885823"/>
                  <a:pt x="1261430" y="4870834"/>
                  <a:pt x="1156855" y="4892365"/>
                </a:cubicBezTo>
                <a:cubicBezTo>
                  <a:pt x="1052280" y="4913896"/>
                  <a:pt x="798256" y="4883086"/>
                  <a:pt x="692727" y="4892365"/>
                </a:cubicBezTo>
                <a:cubicBezTo>
                  <a:pt x="587198" y="4901644"/>
                  <a:pt x="259129" y="4902979"/>
                  <a:pt x="0" y="4892365"/>
                </a:cubicBezTo>
                <a:cubicBezTo>
                  <a:pt x="-16615" y="4602655"/>
                  <a:pt x="30261" y="4425731"/>
                  <a:pt x="0" y="4193456"/>
                </a:cubicBezTo>
                <a:cubicBezTo>
                  <a:pt x="-30261" y="3961181"/>
                  <a:pt x="-23723" y="3791718"/>
                  <a:pt x="0" y="3396699"/>
                </a:cubicBezTo>
                <a:cubicBezTo>
                  <a:pt x="23723" y="3001680"/>
                  <a:pt x="14450" y="2964774"/>
                  <a:pt x="0" y="2599943"/>
                </a:cubicBezTo>
                <a:cubicBezTo>
                  <a:pt x="-14450" y="2235112"/>
                  <a:pt x="2491" y="2209977"/>
                  <a:pt x="0" y="1949957"/>
                </a:cubicBezTo>
                <a:cubicBezTo>
                  <a:pt x="-2491" y="1689937"/>
                  <a:pt x="-25718" y="1379296"/>
                  <a:pt x="0" y="1202124"/>
                </a:cubicBezTo>
                <a:cubicBezTo>
                  <a:pt x="25718" y="1024952"/>
                  <a:pt x="-48" y="892790"/>
                  <a:pt x="0" y="649986"/>
                </a:cubicBezTo>
                <a:cubicBezTo>
                  <a:pt x="48" y="407182"/>
                  <a:pt x="7539" y="145306"/>
                  <a:pt x="0" y="0"/>
                </a:cubicBezTo>
                <a:close/>
              </a:path>
            </a:pathLst>
          </a:custGeom>
          <a:ln>
            <a:solidFill>
              <a:schemeClr val="tx1">
                <a:lumMod val="50000"/>
                <a:lumOff val="50000"/>
              </a:schemeClr>
            </a:solidFill>
            <a:extLst>
              <a:ext uri="{C807C97D-BFC1-408E-A445-0C87EB9F89A2}">
                <ask:lineSketchStyleProps xmlns:ask="http://schemas.microsoft.com/office/drawing/2018/sketchyshapes" sd="981765707">
                  <a:prstGeom prst="rect">
                    <a:avLst/>
                  </a:prstGeom>
                  <ask:type>
                    <ask:lineSketchFreehand/>
                  </ask:type>
                </ask:lineSketchStyleProps>
              </a:ext>
            </a:extLst>
          </a:ln>
        </p:spPr>
        <p:txBody>
          <a:bodyPr wrap="square" lIns="0" tIns="0" rIns="0" bIns="0" rtlCol="0" anchor="t">
            <a:spAutoFit/>
          </a:bodyPr>
          <a:lstStyle/>
          <a:p>
            <a:pPr algn="ctr">
              <a:lnSpc>
                <a:spcPts val="3219"/>
              </a:lnSpc>
            </a:pPr>
            <a:endParaRPr dirty="0"/>
          </a:p>
          <a:p>
            <a:pPr marL="342900" indent="-342900">
              <a:lnSpc>
                <a:spcPts val="3219"/>
              </a:lnSpc>
              <a:buFont typeface="Arial" panose="020B0604020202020204" pitchFamily="34" charset="0"/>
              <a:buChar char="•"/>
            </a:pPr>
            <a:r>
              <a:rPr lang="en-US" sz="2299" b="1" dirty="0">
                <a:solidFill>
                  <a:srgbClr val="CC9C4A"/>
                </a:solidFill>
                <a:latin typeface="Muli Bold"/>
                <a:ea typeface="Muli Bold"/>
                <a:cs typeface="Muli Bold"/>
                <a:sym typeface="Muli Bold"/>
              </a:rPr>
              <a:t>Only for Prescriptive Path</a:t>
            </a:r>
          </a:p>
          <a:p>
            <a:pPr marL="342900" indent="-342900">
              <a:lnSpc>
                <a:spcPts val="3219"/>
              </a:lnSpc>
              <a:buFont typeface="Arial" panose="020B0604020202020204" pitchFamily="34" charset="0"/>
              <a:buChar char="•"/>
            </a:pPr>
            <a:endParaRPr lang="en-US" sz="2299" b="1" dirty="0">
              <a:solidFill>
                <a:srgbClr val="CC9C4A"/>
              </a:solidFill>
              <a:latin typeface="Muli Bold"/>
              <a:ea typeface="Muli Bold"/>
              <a:cs typeface="Muli Bold"/>
              <a:sym typeface="Muli Bold"/>
            </a:endParaRPr>
          </a:p>
          <a:p>
            <a:pPr marL="342900" indent="-342900">
              <a:lnSpc>
                <a:spcPts val="3219"/>
              </a:lnSpc>
              <a:buFont typeface="Arial" panose="020B0604020202020204" pitchFamily="34" charset="0"/>
              <a:buChar char="•"/>
            </a:pPr>
            <a:r>
              <a:rPr lang="en-US" sz="2299" b="1" dirty="0">
                <a:solidFill>
                  <a:srgbClr val="CC9C4A"/>
                </a:solidFill>
                <a:latin typeface="Muli Bold"/>
                <a:ea typeface="Muli Bold"/>
                <a:cs typeface="Muli Bold"/>
                <a:sym typeface="Muli Bold"/>
              </a:rPr>
              <a:t>Calculation required for through wall penetrations (louvers, refrigerant lines, conduits, </a:t>
            </a:r>
            <a:r>
              <a:rPr lang="en-US" sz="2299" b="1" dirty="0" err="1">
                <a:solidFill>
                  <a:srgbClr val="CC9C4A"/>
                </a:solidFill>
                <a:latin typeface="Muli Bold"/>
                <a:ea typeface="Muli Bold"/>
                <a:cs typeface="Muli Bold"/>
                <a:sym typeface="Muli Bold"/>
              </a:rPr>
              <a:t>etc</a:t>
            </a:r>
            <a:r>
              <a:rPr lang="en-US" sz="2299" b="1" dirty="0">
                <a:solidFill>
                  <a:srgbClr val="CC9C4A"/>
                </a:solidFill>
                <a:latin typeface="Muli Bold"/>
                <a:ea typeface="Muli Bold"/>
                <a:cs typeface="Muli Bold"/>
                <a:sym typeface="Muli Bold"/>
              </a:rPr>
              <a:t>).</a:t>
            </a:r>
          </a:p>
          <a:p>
            <a:pPr marL="342900" indent="-342900">
              <a:lnSpc>
                <a:spcPts val="3219"/>
              </a:lnSpc>
              <a:buFont typeface="Arial" panose="020B0604020202020204" pitchFamily="34" charset="0"/>
              <a:buChar char="•"/>
            </a:pPr>
            <a:endParaRPr lang="en-US" sz="2299" b="1" dirty="0">
              <a:solidFill>
                <a:srgbClr val="CC9C4A"/>
              </a:solidFill>
              <a:latin typeface="Muli Bold"/>
              <a:ea typeface="Muli Bold"/>
              <a:cs typeface="Muli Bold"/>
              <a:sym typeface="Muli Bold"/>
            </a:endParaRPr>
          </a:p>
          <a:p>
            <a:pPr marL="342900" indent="-342900">
              <a:lnSpc>
                <a:spcPts val="3219"/>
              </a:lnSpc>
              <a:buFont typeface="Arial" panose="020B0604020202020204" pitchFamily="34" charset="0"/>
              <a:buChar char="•"/>
            </a:pPr>
            <a:r>
              <a:rPr lang="en-US" sz="2299" b="1" dirty="0">
                <a:solidFill>
                  <a:srgbClr val="CC9C4A"/>
                </a:solidFill>
                <a:latin typeface="Muli Bold"/>
                <a:ea typeface="Muli Bold"/>
                <a:cs typeface="Muli Bold"/>
                <a:sym typeface="Muli Bold"/>
              </a:rPr>
              <a:t>If more than 1% of opaque above grade wall; Must be broken out as a separate wall assembly and meet envelope U-factor (default 0.5)</a:t>
            </a:r>
          </a:p>
          <a:p>
            <a:pPr marL="342900" indent="-342900">
              <a:lnSpc>
                <a:spcPts val="3219"/>
              </a:lnSpc>
              <a:buFont typeface="Arial" panose="020B0604020202020204" pitchFamily="34" charset="0"/>
              <a:buChar char="•"/>
            </a:pPr>
            <a:endParaRPr lang="en-US" sz="2299" b="1" dirty="0">
              <a:solidFill>
                <a:srgbClr val="CC9C4A"/>
              </a:solidFill>
              <a:latin typeface="Muli Bold"/>
              <a:ea typeface="Muli Bold"/>
              <a:cs typeface="Muli Bold"/>
              <a:sym typeface="Muli Bold"/>
            </a:endParaRPr>
          </a:p>
          <a:p>
            <a:pPr marL="342900" indent="-342900">
              <a:lnSpc>
                <a:spcPts val="3219"/>
              </a:lnSpc>
              <a:buFont typeface="Arial" panose="020B0604020202020204" pitchFamily="34" charset="0"/>
              <a:buChar char="•"/>
            </a:pPr>
            <a:r>
              <a:rPr lang="en-US" sz="2299" b="1" dirty="0">
                <a:solidFill>
                  <a:srgbClr val="CC9C4A"/>
                </a:solidFill>
                <a:latin typeface="Muli Bold"/>
                <a:ea typeface="Muli Bold"/>
                <a:cs typeface="Muli Bold"/>
                <a:sym typeface="Muli Bold"/>
              </a:rPr>
              <a:t>Area weighted method or component performance alternative method</a:t>
            </a:r>
          </a:p>
        </p:txBody>
      </p:sp>
      <p:sp>
        <p:nvSpPr>
          <p:cNvPr id="11" name="AutoShape 11">
            <a:extLst>
              <a:ext uri="{FF2B5EF4-FFF2-40B4-BE49-F238E27FC236}">
                <a16:creationId xmlns:a16="http://schemas.microsoft.com/office/drawing/2014/main" id="{0A607496-B6A4-BCFA-0118-24B4DDDDB972}"/>
              </a:ext>
            </a:extLst>
          </p:cNvPr>
          <p:cNvSpPr/>
          <p:nvPr/>
        </p:nvSpPr>
        <p:spPr>
          <a:xfrm flipV="1">
            <a:off x="4663432" y="9082392"/>
            <a:ext cx="11570665" cy="4763"/>
          </a:xfrm>
          <a:prstGeom prst="line">
            <a:avLst/>
          </a:prstGeom>
          <a:ln w="9525" cap="rnd">
            <a:solidFill>
              <a:srgbClr val="000000"/>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2540729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Freeform 2"/>
          <p:cNvSpPr/>
          <p:nvPr/>
        </p:nvSpPr>
        <p:spPr>
          <a:xfrm flipH="1">
            <a:off x="15283223" y="-2696907"/>
            <a:ext cx="8411905" cy="7451214"/>
          </a:xfrm>
          <a:custGeom>
            <a:avLst/>
            <a:gdLst/>
            <a:ahLst/>
            <a:cxnLst/>
            <a:rect l="l" t="t" r="r" b="b"/>
            <a:pathLst>
              <a:path w="8411905" h="7451214">
                <a:moveTo>
                  <a:pt x="8411904" y="0"/>
                </a:moveTo>
                <a:lnTo>
                  <a:pt x="0" y="0"/>
                </a:lnTo>
                <a:lnTo>
                  <a:pt x="0" y="7451214"/>
                </a:lnTo>
                <a:lnTo>
                  <a:pt x="8411904" y="7451214"/>
                </a:lnTo>
                <a:lnTo>
                  <a:pt x="841190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6474857" y="9227899"/>
            <a:ext cx="1477426" cy="752219"/>
          </a:xfrm>
          <a:custGeom>
            <a:avLst/>
            <a:gdLst/>
            <a:ahLst/>
            <a:cxnLst/>
            <a:rect l="l" t="t" r="r" b="b"/>
            <a:pathLst>
              <a:path w="1477426" h="752219">
                <a:moveTo>
                  <a:pt x="0" y="0"/>
                </a:moveTo>
                <a:lnTo>
                  <a:pt x="1477426" y="0"/>
                </a:lnTo>
                <a:lnTo>
                  <a:pt x="1477426" y="752220"/>
                </a:lnTo>
                <a:lnTo>
                  <a:pt x="0" y="752220"/>
                </a:lnTo>
                <a:lnTo>
                  <a:pt x="0" y="0"/>
                </a:lnTo>
                <a:close/>
              </a:path>
            </a:pathLst>
          </a:custGeom>
          <a:blipFill>
            <a:blip r:embed="rId4"/>
            <a:stretch>
              <a:fillRect/>
            </a:stretch>
          </a:blipFill>
        </p:spPr>
        <p:txBody>
          <a:bodyPr/>
          <a:lstStyle/>
          <a:p>
            <a:endParaRPr lang="en-US"/>
          </a:p>
        </p:txBody>
      </p:sp>
      <p:sp>
        <p:nvSpPr>
          <p:cNvPr id="4" name="AutoShape 4"/>
          <p:cNvSpPr/>
          <p:nvPr/>
        </p:nvSpPr>
        <p:spPr>
          <a:xfrm>
            <a:off x="1028700" y="1023938"/>
            <a:ext cx="14737220" cy="0"/>
          </a:xfrm>
          <a:prstGeom prst="line">
            <a:avLst/>
          </a:prstGeom>
          <a:ln w="9525" cap="rnd">
            <a:solidFill>
              <a:srgbClr val="000000"/>
            </a:solidFill>
            <a:prstDash val="solid"/>
            <a:headEnd type="none" w="sm" len="sm"/>
            <a:tailEnd type="none" w="sm" len="sm"/>
          </a:ln>
        </p:spPr>
        <p:txBody>
          <a:bodyPr/>
          <a:lstStyle/>
          <a:p>
            <a:endParaRPr lang="en-US"/>
          </a:p>
        </p:txBody>
      </p:sp>
      <p:sp>
        <p:nvSpPr>
          <p:cNvPr id="5" name="Freeform 5"/>
          <p:cNvSpPr/>
          <p:nvPr/>
        </p:nvSpPr>
        <p:spPr>
          <a:xfrm flipH="1">
            <a:off x="-1113500" y="7462685"/>
            <a:ext cx="6376911" cy="5648629"/>
          </a:xfrm>
          <a:custGeom>
            <a:avLst/>
            <a:gdLst/>
            <a:ahLst/>
            <a:cxnLst/>
            <a:rect l="l" t="t" r="r" b="b"/>
            <a:pathLst>
              <a:path w="6376911" h="5648629">
                <a:moveTo>
                  <a:pt x="6376911" y="0"/>
                </a:moveTo>
                <a:lnTo>
                  <a:pt x="0" y="0"/>
                </a:lnTo>
                <a:lnTo>
                  <a:pt x="0" y="5648630"/>
                </a:lnTo>
                <a:lnTo>
                  <a:pt x="6376911" y="5648630"/>
                </a:lnTo>
                <a:lnTo>
                  <a:pt x="6376911"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4455395" y="8912591"/>
            <a:ext cx="10827828" cy="691418"/>
          </a:xfrm>
          <a:custGeom>
            <a:avLst/>
            <a:gdLst/>
            <a:ahLst/>
            <a:cxnLst/>
            <a:rect l="l" t="t" r="r" b="b"/>
            <a:pathLst>
              <a:path w="10827828" h="691418">
                <a:moveTo>
                  <a:pt x="0" y="0"/>
                </a:moveTo>
                <a:lnTo>
                  <a:pt x="10827828" y="0"/>
                </a:lnTo>
                <a:lnTo>
                  <a:pt x="10827828" y="691418"/>
                </a:lnTo>
                <a:lnTo>
                  <a:pt x="0" y="691418"/>
                </a:lnTo>
                <a:lnTo>
                  <a:pt x="0" y="0"/>
                </a:lnTo>
                <a:close/>
              </a:path>
            </a:pathLst>
          </a:custGeom>
          <a:blipFill>
            <a:blip r:embed="rId5"/>
            <a:stretch>
              <a:fillRect t="-181968" b="-27322"/>
            </a:stretch>
          </a:blipFill>
        </p:spPr>
        <p:txBody>
          <a:bodyPr/>
          <a:lstStyle/>
          <a:p>
            <a:endParaRPr lang="en-US"/>
          </a:p>
        </p:txBody>
      </p:sp>
      <p:sp>
        <p:nvSpPr>
          <p:cNvPr id="7" name="Freeform 7"/>
          <p:cNvSpPr/>
          <p:nvPr/>
        </p:nvSpPr>
        <p:spPr>
          <a:xfrm>
            <a:off x="4455395" y="3167647"/>
            <a:ext cx="10827828" cy="6090653"/>
          </a:xfrm>
          <a:custGeom>
            <a:avLst/>
            <a:gdLst/>
            <a:ahLst/>
            <a:cxnLst/>
            <a:rect l="l" t="t" r="r" b="b"/>
            <a:pathLst>
              <a:path w="10827828" h="6090653">
                <a:moveTo>
                  <a:pt x="0" y="0"/>
                </a:moveTo>
                <a:lnTo>
                  <a:pt x="10827828" y="0"/>
                </a:lnTo>
                <a:lnTo>
                  <a:pt x="10827828" y="6090653"/>
                </a:lnTo>
                <a:lnTo>
                  <a:pt x="0" y="6090653"/>
                </a:lnTo>
                <a:lnTo>
                  <a:pt x="0" y="0"/>
                </a:lnTo>
                <a:close/>
              </a:path>
            </a:pathLst>
          </a:custGeom>
          <a:blipFill>
            <a:blip r:embed="rId6"/>
            <a:stretch>
              <a:fillRect/>
            </a:stretch>
          </a:blipFill>
        </p:spPr>
        <p:txBody>
          <a:bodyPr/>
          <a:lstStyle/>
          <a:p>
            <a:endParaRPr lang="en-US"/>
          </a:p>
        </p:txBody>
      </p:sp>
      <p:sp>
        <p:nvSpPr>
          <p:cNvPr id="8" name="TextBox 8"/>
          <p:cNvSpPr txBox="1"/>
          <p:nvPr/>
        </p:nvSpPr>
        <p:spPr>
          <a:xfrm>
            <a:off x="1028700" y="1312171"/>
            <a:ext cx="12361201" cy="2209800"/>
          </a:xfrm>
          <a:prstGeom prst="rect">
            <a:avLst/>
          </a:prstGeom>
        </p:spPr>
        <p:txBody>
          <a:bodyPr lIns="0" tIns="0" rIns="0" bIns="0" rtlCol="0" anchor="t">
            <a:spAutoFit/>
          </a:bodyPr>
          <a:lstStyle/>
          <a:p>
            <a:pPr marL="0" lvl="0" indent="0" algn="l">
              <a:lnSpc>
                <a:spcPts val="4856"/>
              </a:lnSpc>
              <a:spcBef>
                <a:spcPct val="0"/>
              </a:spcBef>
            </a:pPr>
            <a:r>
              <a:rPr lang="en-US" sz="4047" b="1">
                <a:solidFill>
                  <a:srgbClr val="1A1A1A"/>
                </a:solidFill>
                <a:latin typeface="Neue Montreal Medium"/>
                <a:ea typeface="Neue Montreal Medium"/>
                <a:cs typeface="Neue Montreal Medium"/>
                <a:sym typeface="Neue Montreal Medium"/>
              </a:rPr>
              <a:t>ESTIMATED IMPROVEMENT IN RESIDENTIAL &amp; COMMERCIAL ENERGY CODES</a:t>
            </a:r>
          </a:p>
          <a:p>
            <a:pPr marL="0" lvl="0" indent="0" algn="l">
              <a:lnSpc>
                <a:spcPts val="4856"/>
              </a:lnSpc>
              <a:spcBef>
                <a:spcPct val="0"/>
              </a:spcBef>
            </a:pPr>
            <a:r>
              <a:rPr lang="en-US" sz="4047" u="none">
                <a:solidFill>
                  <a:srgbClr val="1A1A1A"/>
                </a:solidFill>
                <a:latin typeface="Neue Montreal"/>
                <a:ea typeface="Neue Montreal"/>
                <a:cs typeface="Neue Montreal"/>
                <a:sym typeface="Neue Montreal"/>
              </a:rPr>
              <a:t>(1975-2022)</a:t>
            </a:r>
          </a:p>
          <a:p>
            <a:pPr marL="0" lvl="0" indent="0" algn="l">
              <a:lnSpc>
                <a:spcPts val="3056"/>
              </a:lnSpc>
              <a:spcBef>
                <a:spcPct val="0"/>
              </a:spcBef>
            </a:pPr>
            <a:endParaRPr lang="en-US" sz="4047" u="none">
              <a:solidFill>
                <a:srgbClr val="1A1A1A"/>
              </a:solidFill>
              <a:latin typeface="Neue Montreal"/>
              <a:ea typeface="Neue Montreal"/>
              <a:cs typeface="Neue Montreal"/>
              <a:sym typeface="Neue Montreal"/>
            </a:endParaRPr>
          </a:p>
        </p:txBody>
      </p:sp>
      <p:grpSp>
        <p:nvGrpSpPr>
          <p:cNvPr id="9" name="Group 9"/>
          <p:cNvGrpSpPr/>
          <p:nvPr/>
        </p:nvGrpSpPr>
        <p:grpSpPr>
          <a:xfrm>
            <a:off x="15283223" y="5287418"/>
            <a:ext cx="1930347" cy="1179766"/>
            <a:chOff x="0" y="0"/>
            <a:chExt cx="448478" cy="274095"/>
          </a:xfrm>
        </p:grpSpPr>
        <p:sp>
          <p:nvSpPr>
            <p:cNvPr id="10" name="Freeform 10"/>
            <p:cNvSpPr/>
            <p:nvPr/>
          </p:nvSpPr>
          <p:spPr>
            <a:xfrm>
              <a:off x="0" y="0"/>
              <a:ext cx="448478" cy="274095"/>
            </a:xfrm>
            <a:custGeom>
              <a:avLst/>
              <a:gdLst/>
              <a:ahLst/>
              <a:cxnLst/>
              <a:rect l="l" t="t" r="r" b="b"/>
              <a:pathLst>
                <a:path w="448478" h="274095">
                  <a:moveTo>
                    <a:pt x="137048" y="0"/>
                  </a:moveTo>
                  <a:lnTo>
                    <a:pt x="311430" y="0"/>
                  </a:lnTo>
                  <a:cubicBezTo>
                    <a:pt x="387120" y="0"/>
                    <a:pt x="448478" y="61358"/>
                    <a:pt x="448478" y="137048"/>
                  </a:cubicBezTo>
                  <a:lnTo>
                    <a:pt x="448478" y="137048"/>
                  </a:lnTo>
                  <a:cubicBezTo>
                    <a:pt x="448478" y="212737"/>
                    <a:pt x="387120" y="274095"/>
                    <a:pt x="311430" y="274095"/>
                  </a:cubicBezTo>
                  <a:lnTo>
                    <a:pt x="137048" y="274095"/>
                  </a:lnTo>
                  <a:cubicBezTo>
                    <a:pt x="61358" y="274095"/>
                    <a:pt x="0" y="212737"/>
                    <a:pt x="0" y="137048"/>
                  </a:cubicBezTo>
                  <a:lnTo>
                    <a:pt x="0" y="137048"/>
                  </a:lnTo>
                  <a:cubicBezTo>
                    <a:pt x="0" y="61358"/>
                    <a:pt x="61358" y="0"/>
                    <a:pt x="137048" y="0"/>
                  </a:cubicBezTo>
                  <a:close/>
                </a:path>
              </a:pathLst>
            </a:custGeom>
            <a:solidFill>
              <a:srgbClr val="1A1A1A"/>
            </a:solidFill>
          </p:spPr>
          <p:txBody>
            <a:bodyPr/>
            <a:lstStyle/>
            <a:p>
              <a:endParaRPr lang="en-US"/>
            </a:p>
          </p:txBody>
        </p:sp>
        <p:sp>
          <p:nvSpPr>
            <p:cNvPr id="11" name="TextBox 11"/>
            <p:cNvSpPr txBox="1"/>
            <p:nvPr/>
          </p:nvSpPr>
          <p:spPr>
            <a:xfrm>
              <a:off x="0" y="-19050"/>
              <a:ext cx="448478" cy="293145"/>
            </a:xfrm>
            <a:prstGeom prst="rect">
              <a:avLst/>
            </a:prstGeom>
          </p:spPr>
          <p:txBody>
            <a:bodyPr lIns="50800" tIns="50800" rIns="50800" bIns="50800" rtlCol="0" anchor="ctr"/>
            <a:lstStyle/>
            <a:p>
              <a:pPr algn="ctr">
                <a:lnSpc>
                  <a:spcPts val="2859"/>
                </a:lnSpc>
              </a:pPr>
              <a:r>
                <a:rPr lang="en-US" sz="2199" b="1">
                  <a:solidFill>
                    <a:srgbClr val="FFFFFF"/>
                  </a:solidFill>
                  <a:latin typeface="Montserrat Bold"/>
                  <a:ea typeface="Montserrat Bold"/>
                  <a:cs typeface="Montserrat Bold"/>
                  <a:sym typeface="Montserrat Bold"/>
                </a:rPr>
                <a:t>IECC 2024</a:t>
              </a:r>
            </a:p>
            <a:p>
              <a:pPr algn="ctr">
                <a:lnSpc>
                  <a:spcPts val="2859"/>
                </a:lnSpc>
              </a:pPr>
              <a:r>
                <a:rPr lang="en-US" sz="2199" b="1">
                  <a:solidFill>
                    <a:srgbClr val="FFFFFF"/>
                  </a:solidFill>
                  <a:latin typeface="Montserrat Bold"/>
                  <a:ea typeface="Montserrat Bold"/>
                  <a:cs typeface="Montserrat Bold"/>
                  <a:sym typeface="Montserrat Bold"/>
                </a:rPr>
                <a:t>~6-8%</a:t>
              </a:r>
            </a:p>
          </p:txBody>
        </p:sp>
      </p:grpSp>
      <p:sp>
        <p:nvSpPr>
          <p:cNvPr id="12" name="AutoShape 12"/>
          <p:cNvSpPr/>
          <p:nvPr/>
        </p:nvSpPr>
        <p:spPr>
          <a:xfrm flipH="1">
            <a:off x="13856114" y="6113728"/>
            <a:ext cx="1462381" cy="671487"/>
          </a:xfrm>
          <a:prstGeom prst="line">
            <a:avLst/>
          </a:prstGeom>
          <a:ln w="38100" cap="flat">
            <a:solidFill>
              <a:srgbClr val="000000"/>
            </a:solidFill>
            <a:prstDash val="solid"/>
            <a:headEnd type="none" w="sm" len="sm"/>
            <a:tailEnd type="arrow" w="med" len="sm"/>
          </a:ln>
        </p:spPr>
        <p:txBody>
          <a:bodyPr/>
          <a:lstStyle/>
          <a:p>
            <a:endParaRPr lang="en-US"/>
          </a:p>
        </p:txBody>
      </p:sp>
      <p:sp>
        <p:nvSpPr>
          <p:cNvPr id="13" name="AutoShape 13"/>
          <p:cNvSpPr/>
          <p:nvPr/>
        </p:nvSpPr>
        <p:spPr>
          <a:xfrm>
            <a:off x="13213149" y="6556679"/>
            <a:ext cx="334453" cy="0"/>
          </a:xfrm>
          <a:prstGeom prst="line">
            <a:avLst/>
          </a:prstGeom>
          <a:ln w="38100" cap="flat">
            <a:solidFill>
              <a:srgbClr val="CC9C4A"/>
            </a:solidFill>
            <a:prstDash val="solid"/>
            <a:headEnd type="none" w="sm" len="sm"/>
            <a:tailEnd type="none" w="sm" len="sm"/>
          </a:ln>
        </p:spPr>
        <p:txBody>
          <a:bodyPr/>
          <a:lstStyle/>
          <a:p>
            <a:endParaRPr lang="en-US"/>
          </a:p>
        </p:txBody>
      </p:sp>
      <p:sp>
        <p:nvSpPr>
          <p:cNvPr id="14" name="AutoShape 14"/>
          <p:cNvSpPr/>
          <p:nvPr/>
        </p:nvSpPr>
        <p:spPr>
          <a:xfrm>
            <a:off x="13547602" y="6556679"/>
            <a:ext cx="200201" cy="228536"/>
          </a:xfrm>
          <a:prstGeom prst="line">
            <a:avLst/>
          </a:prstGeom>
          <a:ln w="38100" cap="flat">
            <a:solidFill>
              <a:srgbClr val="CC9C4A"/>
            </a:solidFill>
            <a:prstDash val="solid"/>
            <a:headEnd type="none" w="sm" len="sm"/>
            <a:tailEnd type="arrow" w="med" len="sm"/>
          </a:ln>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a:extLst>
            <a:ext uri="{FF2B5EF4-FFF2-40B4-BE49-F238E27FC236}">
              <a16:creationId xmlns:a16="http://schemas.microsoft.com/office/drawing/2014/main" id="{A3F11D8B-EB49-4C92-4AF5-851194616E9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7615D1A-E761-64A9-6AA8-7E27DB1C4B72}"/>
              </a:ext>
            </a:extLst>
          </p:cNvPr>
          <p:cNvSpPr/>
          <p:nvPr/>
        </p:nvSpPr>
        <p:spPr>
          <a:xfrm flipH="1">
            <a:off x="-1113500" y="7462685"/>
            <a:ext cx="6376911" cy="5648629"/>
          </a:xfrm>
          <a:custGeom>
            <a:avLst/>
            <a:gdLst/>
            <a:ahLst/>
            <a:cxnLst/>
            <a:rect l="l" t="t" r="r" b="b"/>
            <a:pathLst>
              <a:path w="6376911" h="5648629">
                <a:moveTo>
                  <a:pt x="6376911" y="0"/>
                </a:moveTo>
                <a:lnTo>
                  <a:pt x="0" y="0"/>
                </a:lnTo>
                <a:lnTo>
                  <a:pt x="0" y="5648630"/>
                </a:lnTo>
                <a:lnTo>
                  <a:pt x="6376911" y="5648630"/>
                </a:lnTo>
                <a:lnTo>
                  <a:pt x="6376911"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95282FEA-7288-2855-304A-E34962378EDA}"/>
              </a:ext>
            </a:extLst>
          </p:cNvPr>
          <p:cNvSpPr/>
          <p:nvPr/>
        </p:nvSpPr>
        <p:spPr>
          <a:xfrm flipH="1">
            <a:off x="15283223" y="-2696907"/>
            <a:ext cx="8411905" cy="7451214"/>
          </a:xfrm>
          <a:custGeom>
            <a:avLst/>
            <a:gdLst/>
            <a:ahLst/>
            <a:cxnLst/>
            <a:rect l="l" t="t" r="r" b="b"/>
            <a:pathLst>
              <a:path w="8411905" h="7451214">
                <a:moveTo>
                  <a:pt x="8411904" y="0"/>
                </a:moveTo>
                <a:lnTo>
                  <a:pt x="0" y="0"/>
                </a:lnTo>
                <a:lnTo>
                  <a:pt x="0" y="7451214"/>
                </a:lnTo>
                <a:lnTo>
                  <a:pt x="8411904" y="7451214"/>
                </a:lnTo>
                <a:lnTo>
                  <a:pt x="841190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a:extLst>
              <a:ext uri="{FF2B5EF4-FFF2-40B4-BE49-F238E27FC236}">
                <a16:creationId xmlns:a16="http://schemas.microsoft.com/office/drawing/2014/main" id="{4BE0B698-C14F-DBE7-855C-827055C223CF}"/>
              </a:ext>
            </a:extLst>
          </p:cNvPr>
          <p:cNvSpPr txBox="1"/>
          <p:nvPr/>
        </p:nvSpPr>
        <p:spPr>
          <a:xfrm>
            <a:off x="1028700" y="1028700"/>
            <a:ext cx="13377365" cy="615810"/>
          </a:xfrm>
          <a:prstGeom prst="rect">
            <a:avLst/>
          </a:prstGeom>
        </p:spPr>
        <p:txBody>
          <a:bodyPr lIns="0" tIns="0" rIns="0" bIns="0" rtlCol="0" anchor="t">
            <a:spAutoFit/>
          </a:bodyPr>
          <a:lstStyle/>
          <a:p>
            <a:pPr marL="0" lvl="0" indent="0" algn="l">
              <a:lnSpc>
                <a:spcPts val="5096"/>
              </a:lnSpc>
              <a:spcBef>
                <a:spcPct val="0"/>
              </a:spcBef>
            </a:pPr>
            <a:r>
              <a:rPr lang="en-US" sz="4247" b="1" dirty="0">
                <a:solidFill>
                  <a:srgbClr val="1A1A1A"/>
                </a:solidFill>
                <a:latin typeface="Neue Montreal Bold"/>
                <a:ea typeface="Neue Montreal Bold"/>
                <a:cs typeface="Neue Montreal Bold"/>
                <a:sym typeface="Neue Montreal Bold"/>
              </a:rPr>
              <a:t>2024 Focused Items</a:t>
            </a:r>
          </a:p>
        </p:txBody>
      </p:sp>
      <p:sp>
        <p:nvSpPr>
          <p:cNvPr id="5" name="Freeform 5">
            <a:extLst>
              <a:ext uri="{FF2B5EF4-FFF2-40B4-BE49-F238E27FC236}">
                <a16:creationId xmlns:a16="http://schemas.microsoft.com/office/drawing/2014/main" id="{3AA3CCA2-4547-0734-3490-A0D50AFBA7C3}"/>
              </a:ext>
            </a:extLst>
          </p:cNvPr>
          <p:cNvSpPr/>
          <p:nvPr/>
        </p:nvSpPr>
        <p:spPr>
          <a:xfrm>
            <a:off x="16413461" y="9258300"/>
            <a:ext cx="1428209" cy="727161"/>
          </a:xfrm>
          <a:custGeom>
            <a:avLst/>
            <a:gdLst/>
            <a:ahLst/>
            <a:cxnLst/>
            <a:rect l="l" t="t" r="r" b="b"/>
            <a:pathLst>
              <a:path w="1428209" h="727161">
                <a:moveTo>
                  <a:pt x="0" y="0"/>
                </a:moveTo>
                <a:lnTo>
                  <a:pt x="1428209" y="0"/>
                </a:lnTo>
                <a:lnTo>
                  <a:pt x="1428209" y="727161"/>
                </a:lnTo>
                <a:lnTo>
                  <a:pt x="0" y="727161"/>
                </a:lnTo>
                <a:lnTo>
                  <a:pt x="0" y="0"/>
                </a:lnTo>
                <a:close/>
              </a:path>
            </a:pathLst>
          </a:custGeom>
          <a:blipFill>
            <a:blip r:embed="rId4"/>
            <a:stretch>
              <a:fillRect/>
            </a:stretch>
          </a:blipFill>
        </p:spPr>
        <p:txBody>
          <a:bodyPr/>
          <a:lstStyle/>
          <a:p>
            <a:endParaRPr lang="en-US"/>
          </a:p>
        </p:txBody>
      </p:sp>
      <p:sp>
        <p:nvSpPr>
          <p:cNvPr id="6" name="TextBox 6">
            <a:extLst>
              <a:ext uri="{FF2B5EF4-FFF2-40B4-BE49-F238E27FC236}">
                <a16:creationId xmlns:a16="http://schemas.microsoft.com/office/drawing/2014/main" id="{06F49631-94CB-3D03-8C02-E94716756FC4}"/>
              </a:ext>
            </a:extLst>
          </p:cNvPr>
          <p:cNvSpPr txBox="1"/>
          <p:nvPr/>
        </p:nvSpPr>
        <p:spPr>
          <a:xfrm>
            <a:off x="1028700" y="3524885"/>
            <a:ext cx="7269461" cy="3661259"/>
          </a:xfrm>
          <a:prstGeom prst="rect">
            <a:avLst/>
          </a:prstGeom>
        </p:spPr>
        <p:txBody>
          <a:bodyPr lIns="0" tIns="0" rIns="0" bIns="0" rtlCol="0" anchor="t">
            <a:spAutoFit/>
          </a:bodyPr>
          <a:lstStyle/>
          <a:p>
            <a:pPr algn="l">
              <a:lnSpc>
                <a:spcPts val="3219"/>
              </a:lnSpc>
            </a:pPr>
            <a:r>
              <a:rPr lang="en-US" sz="2299" dirty="0">
                <a:solidFill>
                  <a:srgbClr val="1A1A1A"/>
                </a:solidFill>
                <a:latin typeface="Muli"/>
                <a:ea typeface="Muli"/>
                <a:cs typeface="Muli"/>
                <a:sym typeface="Muli"/>
              </a:rPr>
              <a:t>+ </a:t>
            </a:r>
            <a:r>
              <a:rPr lang="en-US" sz="2299" dirty="0">
                <a:solidFill>
                  <a:srgbClr val="000000"/>
                </a:solidFill>
                <a:latin typeface="Muli"/>
                <a:ea typeface="Muli"/>
                <a:cs typeface="Muli"/>
                <a:sym typeface="Muli"/>
              </a:rPr>
              <a:t> Mechanical Penetration</a:t>
            </a:r>
          </a:p>
          <a:p>
            <a:pPr algn="l">
              <a:lnSpc>
                <a:spcPts val="3219"/>
              </a:lnSpc>
            </a:pPr>
            <a:endParaRPr lang="en-US" sz="2299" dirty="0">
              <a:solidFill>
                <a:srgbClr val="000000"/>
              </a:solidFill>
              <a:latin typeface="Muli"/>
              <a:ea typeface="Muli"/>
              <a:cs typeface="Muli"/>
              <a:sym typeface="Muli"/>
            </a:endParaRPr>
          </a:p>
          <a:p>
            <a:pPr algn="l">
              <a:lnSpc>
                <a:spcPts val="3219"/>
              </a:lnSpc>
            </a:pPr>
            <a:r>
              <a:rPr lang="en-US" sz="2299" dirty="0">
                <a:solidFill>
                  <a:srgbClr val="000000"/>
                </a:solidFill>
                <a:latin typeface="Muli"/>
                <a:ea typeface="Muli"/>
                <a:cs typeface="Muli"/>
                <a:sym typeface="Muli"/>
              </a:rPr>
              <a:t>+ Fenestration Allowance</a:t>
            </a:r>
          </a:p>
          <a:p>
            <a:pPr algn="l">
              <a:lnSpc>
                <a:spcPts val="3219"/>
              </a:lnSpc>
            </a:pPr>
            <a:r>
              <a:rPr lang="en-US" sz="2299" dirty="0">
                <a:solidFill>
                  <a:srgbClr val="000000"/>
                </a:solidFill>
                <a:latin typeface="Muli"/>
                <a:ea typeface="Muli"/>
                <a:cs typeface="Muli"/>
                <a:sym typeface="Muli"/>
              </a:rPr>
              <a:t>          </a:t>
            </a:r>
          </a:p>
          <a:p>
            <a:pPr algn="l">
              <a:lnSpc>
                <a:spcPts val="3219"/>
              </a:lnSpc>
            </a:pPr>
            <a:r>
              <a:rPr lang="en-US" sz="2299" dirty="0">
                <a:solidFill>
                  <a:srgbClr val="000000"/>
                </a:solidFill>
                <a:latin typeface="Muli"/>
                <a:ea typeface="Muli"/>
                <a:cs typeface="Muli"/>
                <a:sym typeface="Muli"/>
              </a:rPr>
              <a:t>+ Thermal Bridging</a:t>
            </a:r>
          </a:p>
          <a:p>
            <a:pPr algn="l">
              <a:lnSpc>
                <a:spcPts val="3219"/>
              </a:lnSpc>
            </a:pPr>
            <a:endParaRPr lang="en-US" sz="2299" dirty="0">
              <a:solidFill>
                <a:srgbClr val="000000"/>
              </a:solidFill>
              <a:latin typeface="Muli"/>
              <a:ea typeface="Muli"/>
              <a:cs typeface="Muli"/>
              <a:sym typeface="Muli"/>
            </a:endParaRPr>
          </a:p>
          <a:p>
            <a:pPr>
              <a:lnSpc>
                <a:spcPts val="3219"/>
              </a:lnSpc>
            </a:pPr>
            <a:r>
              <a:rPr lang="en-US" sz="2299" dirty="0">
                <a:solidFill>
                  <a:srgbClr val="000000"/>
                </a:solidFill>
                <a:latin typeface="Muli"/>
                <a:ea typeface="Muli"/>
                <a:cs typeface="Muli"/>
                <a:sym typeface="Muli"/>
              </a:rPr>
              <a:t>+ Envelope Testing</a:t>
            </a:r>
          </a:p>
          <a:p>
            <a:pPr algn="l">
              <a:lnSpc>
                <a:spcPts val="3219"/>
              </a:lnSpc>
            </a:pPr>
            <a:endParaRPr lang="en-US" sz="2299" dirty="0">
              <a:solidFill>
                <a:srgbClr val="000000"/>
              </a:solidFill>
              <a:latin typeface="Muli"/>
              <a:ea typeface="Muli"/>
              <a:cs typeface="Muli"/>
              <a:sym typeface="Muli"/>
            </a:endParaRPr>
          </a:p>
          <a:p>
            <a:pPr algn="l">
              <a:lnSpc>
                <a:spcPts val="3219"/>
              </a:lnSpc>
            </a:pPr>
            <a:endParaRPr lang="en-US" sz="2299" dirty="0">
              <a:solidFill>
                <a:srgbClr val="000000"/>
              </a:solidFill>
              <a:latin typeface="Muli"/>
              <a:ea typeface="Muli"/>
              <a:cs typeface="Muli"/>
              <a:sym typeface="Muli"/>
            </a:endParaRPr>
          </a:p>
        </p:txBody>
      </p:sp>
      <p:sp>
        <p:nvSpPr>
          <p:cNvPr id="7" name="AutoShape 7">
            <a:extLst>
              <a:ext uri="{FF2B5EF4-FFF2-40B4-BE49-F238E27FC236}">
                <a16:creationId xmlns:a16="http://schemas.microsoft.com/office/drawing/2014/main" id="{85130F48-5A90-2D45-BF42-7EF0AFE70419}"/>
              </a:ext>
            </a:extLst>
          </p:cNvPr>
          <p:cNvSpPr/>
          <p:nvPr/>
        </p:nvSpPr>
        <p:spPr>
          <a:xfrm flipV="1">
            <a:off x="4601937" y="4551493"/>
            <a:ext cx="2427084" cy="4210"/>
          </a:xfrm>
          <a:prstGeom prst="line">
            <a:avLst/>
          </a:prstGeom>
          <a:ln w="38100" cap="flat">
            <a:solidFill>
              <a:srgbClr val="000000"/>
            </a:solidFill>
            <a:prstDash val="solid"/>
            <a:headEnd type="none" w="sm" len="sm"/>
            <a:tailEnd type="arrow" w="med" len="sm"/>
          </a:ln>
        </p:spPr>
        <p:txBody>
          <a:bodyPr/>
          <a:lstStyle/>
          <a:p>
            <a:endParaRPr lang="en-US"/>
          </a:p>
        </p:txBody>
      </p:sp>
      <p:sp>
        <p:nvSpPr>
          <p:cNvPr id="9" name="TextBox 9">
            <a:extLst>
              <a:ext uri="{FF2B5EF4-FFF2-40B4-BE49-F238E27FC236}">
                <a16:creationId xmlns:a16="http://schemas.microsoft.com/office/drawing/2014/main" id="{FBE727F4-DF05-3CD6-73A2-43C9CBCBD770}"/>
              </a:ext>
            </a:extLst>
          </p:cNvPr>
          <p:cNvSpPr txBox="1"/>
          <p:nvPr/>
        </p:nvSpPr>
        <p:spPr>
          <a:xfrm>
            <a:off x="7315200" y="2909331"/>
            <a:ext cx="7620000" cy="5302734"/>
          </a:xfrm>
          <a:custGeom>
            <a:avLst/>
            <a:gdLst>
              <a:gd name="connsiteX0" fmla="*/ 0 w 7620000"/>
              <a:gd name="connsiteY0" fmla="*/ 0 h 5302734"/>
              <a:gd name="connsiteX1" fmla="*/ 464127 w 7620000"/>
              <a:gd name="connsiteY1" fmla="*/ 0 h 5302734"/>
              <a:gd name="connsiteX2" fmla="*/ 1233055 w 7620000"/>
              <a:gd name="connsiteY2" fmla="*/ 0 h 5302734"/>
              <a:gd name="connsiteX3" fmla="*/ 2078182 w 7620000"/>
              <a:gd name="connsiteY3" fmla="*/ 0 h 5302734"/>
              <a:gd name="connsiteX4" fmla="*/ 2847109 w 7620000"/>
              <a:gd name="connsiteY4" fmla="*/ 0 h 5302734"/>
              <a:gd name="connsiteX5" fmla="*/ 3616036 w 7620000"/>
              <a:gd name="connsiteY5" fmla="*/ 0 h 5302734"/>
              <a:gd name="connsiteX6" fmla="*/ 4384964 w 7620000"/>
              <a:gd name="connsiteY6" fmla="*/ 0 h 5302734"/>
              <a:gd name="connsiteX7" fmla="*/ 4925291 w 7620000"/>
              <a:gd name="connsiteY7" fmla="*/ 0 h 5302734"/>
              <a:gd name="connsiteX8" fmla="*/ 5389418 w 7620000"/>
              <a:gd name="connsiteY8" fmla="*/ 0 h 5302734"/>
              <a:gd name="connsiteX9" fmla="*/ 5929745 w 7620000"/>
              <a:gd name="connsiteY9" fmla="*/ 0 h 5302734"/>
              <a:gd name="connsiteX10" fmla="*/ 6774873 w 7620000"/>
              <a:gd name="connsiteY10" fmla="*/ 0 h 5302734"/>
              <a:gd name="connsiteX11" fmla="*/ 7620000 w 7620000"/>
              <a:gd name="connsiteY11" fmla="*/ 0 h 5302734"/>
              <a:gd name="connsiteX12" fmla="*/ 7620000 w 7620000"/>
              <a:gd name="connsiteY12" fmla="*/ 609814 h 5302734"/>
              <a:gd name="connsiteX13" fmla="*/ 7620000 w 7620000"/>
              <a:gd name="connsiteY13" fmla="*/ 1272656 h 5302734"/>
              <a:gd name="connsiteX14" fmla="*/ 7620000 w 7620000"/>
              <a:gd name="connsiteY14" fmla="*/ 1988525 h 5302734"/>
              <a:gd name="connsiteX15" fmla="*/ 7620000 w 7620000"/>
              <a:gd name="connsiteY15" fmla="*/ 2651367 h 5302734"/>
              <a:gd name="connsiteX16" fmla="*/ 7620000 w 7620000"/>
              <a:gd name="connsiteY16" fmla="*/ 3420263 h 5302734"/>
              <a:gd name="connsiteX17" fmla="*/ 7620000 w 7620000"/>
              <a:gd name="connsiteY17" fmla="*/ 3924023 h 5302734"/>
              <a:gd name="connsiteX18" fmla="*/ 7620000 w 7620000"/>
              <a:gd name="connsiteY18" fmla="*/ 4533838 h 5302734"/>
              <a:gd name="connsiteX19" fmla="*/ 7620000 w 7620000"/>
              <a:gd name="connsiteY19" fmla="*/ 5302734 h 5302734"/>
              <a:gd name="connsiteX20" fmla="*/ 7003473 w 7620000"/>
              <a:gd name="connsiteY20" fmla="*/ 5302734 h 5302734"/>
              <a:gd name="connsiteX21" fmla="*/ 6539345 w 7620000"/>
              <a:gd name="connsiteY21" fmla="*/ 5302734 h 5302734"/>
              <a:gd name="connsiteX22" fmla="*/ 6075218 w 7620000"/>
              <a:gd name="connsiteY22" fmla="*/ 5302734 h 5302734"/>
              <a:gd name="connsiteX23" fmla="*/ 5382491 w 7620000"/>
              <a:gd name="connsiteY23" fmla="*/ 5302734 h 5302734"/>
              <a:gd name="connsiteX24" fmla="*/ 4918364 w 7620000"/>
              <a:gd name="connsiteY24" fmla="*/ 5302734 h 5302734"/>
              <a:gd name="connsiteX25" fmla="*/ 4149436 w 7620000"/>
              <a:gd name="connsiteY25" fmla="*/ 5302734 h 5302734"/>
              <a:gd name="connsiteX26" fmla="*/ 3685309 w 7620000"/>
              <a:gd name="connsiteY26" fmla="*/ 5302734 h 5302734"/>
              <a:gd name="connsiteX27" fmla="*/ 2840182 w 7620000"/>
              <a:gd name="connsiteY27" fmla="*/ 5302734 h 5302734"/>
              <a:gd name="connsiteX28" fmla="*/ 2376055 w 7620000"/>
              <a:gd name="connsiteY28" fmla="*/ 5302734 h 5302734"/>
              <a:gd name="connsiteX29" fmla="*/ 1530927 w 7620000"/>
              <a:gd name="connsiteY29" fmla="*/ 5302734 h 5302734"/>
              <a:gd name="connsiteX30" fmla="*/ 685800 w 7620000"/>
              <a:gd name="connsiteY30" fmla="*/ 5302734 h 5302734"/>
              <a:gd name="connsiteX31" fmla="*/ 0 w 7620000"/>
              <a:gd name="connsiteY31" fmla="*/ 5302734 h 5302734"/>
              <a:gd name="connsiteX32" fmla="*/ 0 w 7620000"/>
              <a:gd name="connsiteY32" fmla="*/ 4798974 h 5302734"/>
              <a:gd name="connsiteX33" fmla="*/ 0 w 7620000"/>
              <a:gd name="connsiteY33" fmla="*/ 4295215 h 5302734"/>
              <a:gd name="connsiteX34" fmla="*/ 0 w 7620000"/>
              <a:gd name="connsiteY34" fmla="*/ 3632373 h 5302734"/>
              <a:gd name="connsiteX35" fmla="*/ 0 w 7620000"/>
              <a:gd name="connsiteY35" fmla="*/ 3022558 h 5302734"/>
              <a:gd name="connsiteX36" fmla="*/ 0 w 7620000"/>
              <a:gd name="connsiteY36" fmla="*/ 2359717 h 5302734"/>
              <a:gd name="connsiteX37" fmla="*/ 0 w 7620000"/>
              <a:gd name="connsiteY37" fmla="*/ 1590820 h 5302734"/>
              <a:gd name="connsiteX38" fmla="*/ 0 w 7620000"/>
              <a:gd name="connsiteY38" fmla="*/ 1034033 h 5302734"/>
              <a:gd name="connsiteX39" fmla="*/ 0 w 7620000"/>
              <a:gd name="connsiteY39" fmla="*/ 0 h 5302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620000" h="5302734" fill="none" extrusionOk="0">
                <a:moveTo>
                  <a:pt x="0" y="0"/>
                </a:moveTo>
                <a:cubicBezTo>
                  <a:pt x="156799" y="-19445"/>
                  <a:pt x="367826" y="7977"/>
                  <a:pt x="464127" y="0"/>
                </a:cubicBezTo>
                <a:cubicBezTo>
                  <a:pt x="560428" y="-7977"/>
                  <a:pt x="915353" y="-13836"/>
                  <a:pt x="1233055" y="0"/>
                </a:cubicBezTo>
                <a:cubicBezTo>
                  <a:pt x="1550757" y="13836"/>
                  <a:pt x="1790714" y="-25133"/>
                  <a:pt x="2078182" y="0"/>
                </a:cubicBezTo>
                <a:cubicBezTo>
                  <a:pt x="2365650" y="25133"/>
                  <a:pt x="2522823" y="-7967"/>
                  <a:pt x="2847109" y="0"/>
                </a:cubicBezTo>
                <a:cubicBezTo>
                  <a:pt x="3171395" y="7967"/>
                  <a:pt x="3399933" y="-30124"/>
                  <a:pt x="3616036" y="0"/>
                </a:cubicBezTo>
                <a:cubicBezTo>
                  <a:pt x="3832139" y="30124"/>
                  <a:pt x="4059080" y="-32311"/>
                  <a:pt x="4384964" y="0"/>
                </a:cubicBezTo>
                <a:cubicBezTo>
                  <a:pt x="4710848" y="32311"/>
                  <a:pt x="4666950" y="-5526"/>
                  <a:pt x="4925291" y="0"/>
                </a:cubicBezTo>
                <a:cubicBezTo>
                  <a:pt x="5183632" y="5526"/>
                  <a:pt x="5181197" y="12335"/>
                  <a:pt x="5389418" y="0"/>
                </a:cubicBezTo>
                <a:cubicBezTo>
                  <a:pt x="5597639" y="-12335"/>
                  <a:pt x="5710918" y="-2381"/>
                  <a:pt x="5929745" y="0"/>
                </a:cubicBezTo>
                <a:cubicBezTo>
                  <a:pt x="6148572" y="2381"/>
                  <a:pt x="6558592" y="8117"/>
                  <a:pt x="6774873" y="0"/>
                </a:cubicBezTo>
                <a:cubicBezTo>
                  <a:pt x="6991154" y="-8117"/>
                  <a:pt x="7448475" y="8966"/>
                  <a:pt x="7620000" y="0"/>
                </a:cubicBezTo>
                <a:cubicBezTo>
                  <a:pt x="7596064" y="271775"/>
                  <a:pt x="7614184" y="364054"/>
                  <a:pt x="7620000" y="609814"/>
                </a:cubicBezTo>
                <a:cubicBezTo>
                  <a:pt x="7625816" y="855574"/>
                  <a:pt x="7597368" y="1104694"/>
                  <a:pt x="7620000" y="1272656"/>
                </a:cubicBezTo>
                <a:cubicBezTo>
                  <a:pt x="7642632" y="1440618"/>
                  <a:pt x="7633122" y="1673639"/>
                  <a:pt x="7620000" y="1988525"/>
                </a:cubicBezTo>
                <a:cubicBezTo>
                  <a:pt x="7606878" y="2303411"/>
                  <a:pt x="7600393" y="2347238"/>
                  <a:pt x="7620000" y="2651367"/>
                </a:cubicBezTo>
                <a:cubicBezTo>
                  <a:pt x="7639607" y="2955496"/>
                  <a:pt x="7625920" y="3265941"/>
                  <a:pt x="7620000" y="3420263"/>
                </a:cubicBezTo>
                <a:cubicBezTo>
                  <a:pt x="7614080" y="3574585"/>
                  <a:pt x="7631117" y="3800096"/>
                  <a:pt x="7620000" y="3924023"/>
                </a:cubicBezTo>
                <a:cubicBezTo>
                  <a:pt x="7608883" y="4047950"/>
                  <a:pt x="7600909" y="4335083"/>
                  <a:pt x="7620000" y="4533838"/>
                </a:cubicBezTo>
                <a:cubicBezTo>
                  <a:pt x="7639091" y="4732593"/>
                  <a:pt x="7592440" y="5141371"/>
                  <a:pt x="7620000" y="5302734"/>
                </a:cubicBezTo>
                <a:cubicBezTo>
                  <a:pt x="7458030" y="5322086"/>
                  <a:pt x="7292719" y="5332322"/>
                  <a:pt x="7003473" y="5302734"/>
                </a:cubicBezTo>
                <a:cubicBezTo>
                  <a:pt x="6714227" y="5273146"/>
                  <a:pt x="6768088" y="5290521"/>
                  <a:pt x="6539345" y="5302734"/>
                </a:cubicBezTo>
                <a:cubicBezTo>
                  <a:pt x="6310602" y="5314947"/>
                  <a:pt x="6232011" y="5291085"/>
                  <a:pt x="6075218" y="5302734"/>
                </a:cubicBezTo>
                <a:cubicBezTo>
                  <a:pt x="5918425" y="5314383"/>
                  <a:pt x="5694122" y="5295612"/>
                  <a:pt x="5382491" y="5302734"/>
                </a:cubicBezTo>
                <a:cubicBezTo>
                  <a:pt x="5070860" y="5309856"/>
                  <a:pt x="5115356" y="5312928"/>
                  <a:pt x="4918364" y="5302734"/>
                </a:cubicBezTo>
                <a:cubicBezTo>
                  <a:pt x="4721372" y="5292540"/>
                  <a:pt x="4437185" y="5312160"/>
                  <a:pt x="4149436" y="5302734"/>
                </a:cubicBezTo>
                <a:cubicBezTo>
                  <a:pt x="3861687" y="5293308"/>
                  <a:pt x="3822374" y="5324484"/>
                  <a:pt x="3685309" y="5302734"/>
                </a:cubicBezTo>
                <a:cubicBezTo>
                  <a:pt x="3548244" y="5280984"/>
                  <a:pt x="3167866" y="5293846"/>
                  <a:pt x="2840182" y="5302734"/>
                </a:cubicBezTo>
                <a:cubicBezTo>
                  <a:pt x="2512498" y="5311622"/>
                  <a:pt x="2490834" y="5316513"/>
                  <a:pt x="2376055" y="5302734"/>
                </a:cubicBezTo>
                <a:cubicBezTo>
                  <a:pt x="2261276" y="5288955"/>
                  <a:pt x="1860828" y="5296617"/>
                  <a:pt x="1530927" y="5302734"/>
                </a:cubicBezTo>
                <a:cubicBezTo>
                  <a:pt x="1201026" y="5308851"/>
                  <a:pt x="1076553" y="5315265"/>
                  <a:pt x="685800" y="5302734"/>
                </a:cubicBezTo>
                <a:cubicBezTo>
                  <a:pt x="295047" y="5290203"/>
                  <a:pt x="195530" y="5333875"/>
                  <a:pt x="0" y="5302734"/>
                </a:cubicBezTo>
                <a:cubicBezTo>
                  <a:pt x="-13165" y="5153658"/>
                  <a:pt x="11714" y="4952008"/>
                  <a:pt x="0" y="4798974"/>
                </a:cubicBezTo>
                <a:cubicBezTo>
                  <a:pt x="-11714" y="4645940"/>
                  <a:pt x="-10573" y="4471276"/>
                  <a:pt x="0" y="4295215"/>
                </a:cubicBezTo>
                <a:cubicBezTo>
                  <a:pt x="10573" y="4119154"/>
                  <a:pt x="15924" y="3825259"/>
                  <a:pt x="0" y="3632373"/>
                </a:cubicBezTo>
                <a:cubicBezTo>
                  <a:pt x="-15924" y="3439487"/>
                  <a:pt x="6684" y="3270589"/>
                  <a:pt x="0" y="3022558"/>
                </a:cubicBezTo>
                <a:cubicBezTo>
                  <a:pt x="-6684" y="2774528"/>
                  <a:pt x="32815" y="2648225"/>
                  <a:pt x="0" y="2359717"/>
                </a:cubicBezTo>
                <a:cubicBezTo>
                  <a:pt x="-32815" y="2071209"/>
                  <a:pt x="31312" y="1856550"/>
                  <a:pt x="0" y="1590820"/>
                </a:cubicBezTo>
                <a:cubicBezTo>
                  <a:pt x="-31312" y="1325090"/>
                  <a:pt x="-26325" y="1230723"/>
                  <a:pt x="0" y="1034033"/>
                </a:cubicBezTo>
                <a:cubicBezTo>
                  <a:pt x="26325" y="837343"/>
                  <a:pt x="-46647" y="252751"/>
                  <a:pt x="0" y="0"/>
                </a:cubicBezTo>
                <a:close/>
              </a:path>
              <a:path w="7620000" h="5302734" stroke="0" extrusionOk="0">
                <a:moveTo>
                  <a:pt x="0" y="0"/>
                </a:moveTo>
                <a:cubicBezTo>
                  <a:pt x="203286" y="-18346"/>
                  <a:pt x="511289" y="40191"/>
                  <a:pt x="845127" y="0"/>
                </a:cubicBezTo>
                <a:cubicBezTo>
                  <a:pt x="1178965" y="-40191"/>
                  <a:pt x="1365941" y="29076"/>
                  <a:pt x="1537855" y="0"/>
                </a:cubicBezTo>
                <a:cubicBezTo>
                  <a:pt x="1709769" y="-29076"/>
                  <a:pt x="1837245" y="21178"/>
                  <a:pt x="2078182" y="0"/>
                </a:cubicBezTo>
                <a:cubicBezTo>
                  <a:pt x="2319119" y="-21178"/>
                  <a:pt x="2466938" y="37"/>
                  <a:pt x="2770909" y="0"/>
                </a:cubicBezTo>
                <a:cubicBezTo>
                  <a:pt x="3074880" y="-37"/>
                  <a:pt x="3373830" y="28550"/>
                  <a:pt x="3616036" y="0"/>
                </a:cubicBezTo>
                <a:cubicBezTo>
                  <a:pt x="3858242" y="-28550"/>
                  <a:pt x="4025036" y="14154"/>
                  <a:pt x="4156364" y="0"/>
                </a:cubicBezTo>
                <a:cubicBezTo>
                  <a:pt x="4287692" y="-14154"/>
                  <a:pt x="4452182" y="-3719"/>
                  <a:pt x="4620491" y="0"/>
                </a:cubicBezTo>
                <a:cubicBezTo>
                  <a:pt x="4788800" y="3719"/>
                  <a:pt x="5007183" y="-19808"/>
                  <a:pt x="5313218" y="0"/>
                </a:cubicBezTo>
                <a:cubicBezTo>
                  <a:pt x="5619253" y="19808"/>
                  <a:pt x="5773292" y="-19673"/>
                  <a:pt x="6005945" y="0"/>
                </a:cubicBezTo>
                <a:cubicBezTo>
                  <a:pt x="6238598" y="19673"/>
                  <a:pt x="6611018" y="37706"/>
                  <a:pt x="6774873" y="0"/>
                </a:cubicBezTo>
                <a:cubicBezTo>
                  <a:pt x="6938728" y="-37706"/>
                  <a:pt x="7359915" y="2982"/>
                  <a:pt x="7620000" y="0"/>
                </a:cubicBezTo>
                <a:cubicBezTo>
                  <a:pt x="7609654" y="137227"/>
                  <a:pt x="7615922" y="265021"/>
                  <a:pt x="7620000" y="503760"/>
                </a:cubicBezTo>
                <a:cubicBezTo>
                  <a:pt x="7624078" y="742499"/>
                  <a:pt x="7644787" y="981009"/>
                  <a:pt x="7620000" y="1219629"/>
                </a:cubicBezTo>
                <a:cubicBezTo>
                  <a:pt x="7595213" y="1458249"/>
                  <a:pt x="7644948" y="1598352"/>
                  <a:pt x="7620000" y="1829443"/>
                </a:cubicBezTo>
                <a:cubicBezTo>
                  <a:pt x="7595052" y="2060534"/>
                  <a:pt x="7607647" y="2132054"/>
                  <a:pt x="7620000" y="2386230"/>
                </a:cubicBezTo>
                <a:cubicBezTo>
                  <a:pt x="7632353" y="2640406"/>
                  <a:pt x="7645740" y="2870006"/>
                  <a:pt x="7620000" y="3049072"/>
                </a:cubicBezTo>
                <a:cubicBezTo>
                  <a:pt x="7594260" y="3228138"/>
                  <a:pt x="7647901" y="3517285"/>
                  <a:pt x="7620000" y="3658886"/>
                </a:cubicBezTo>
                <a:cubicBezTo>
                  <a:pt x="7592099" y="3800487"/>
                  <a:pt x="7656783" y="4134583"/>
                  <a:pt x="7620000" y="4427783"/>
                </a:cubicBezTo>
                <a:cubicBezTo>
                  <a:pt x="7583217" y="4720983"/>
                  <a:pt x="7616041" y="5086262"/>
                  <a:pt x="7620000" y="5302734"/>
                </a:cubicBezTo>
                <a:cubicBezTo>
                  <a:pt x="7410010" y="5307757"/>
                  <a:pt x="7298570" y="5276367"/>
                  <a:pt x="7079673" y="5302734"/>
                </a:cubicBezTo>
                <a:cubicBezTo>
                  <a:pt x="6860776" y="5329101"/>
                  <a:pt x="6589211" y="5297858"/>
                  <a:pt x="6234545" y="5302734"/>
                </a:cubicBezTo>
                <a:cubicBezTo>
                  <a:pt x="5879879" y="5307610"/>
                  <a:pt x="5780917" y="5315442"/>
                  <a:pt x="5389418" y="5302734"/>
                </a:cubicBezTo>
                <a:cubicBezTo>
                  <a:pt x="4997919" y="5290026"/>
                  <a:pt x="5009336" y="5314717"/>
                  <a:pt x="4696691" y="5302734"/>
                </a:cubicBezTo>
                <a:cubicBezTo>
                  <a:pt x="4384046" y="5290751"/>
                  <a:pt x="4321291" y="5279748"/>
                  <a:pt x="4003964" y="5302734"/>
                </a:cubicBezTo>
                <a:cubicBezTo>
                  <a:pt x="3686637" y="5325720"/>
                  <a:pt x="3400378" y="5275586"/>
                  <a:pt x="3235036" y="5302734"/>
                </a:cubicBezTo>
                <a:cubicBezTo>
                  <a:pt x="3069694" y="5329882"/>
                  <a:pt x="2647630" y="5309276"/>
                  <a:pt x="2389909" y="5302734"/>
                </a:cubicBezTo>
                <a:cubicBezTo>
                  <a:pt x="2132188" y="5296192"/>
                  <a:pt x="2030357" y="5281203"/>
                  <a:pt x="1925782" y="5302734"/>
                </a:cubicBezTo>
                <a:cubicBezTo>
                  <a:pt x="1821207" y="5324265"/>
                  <a:pt x="1563313" y="5285877"/>
                  <a:pt x="1461655" y="5302734"/>
                </a:cubicBezTo>
                <a:cubicBezTo>
                  <a:pt x="1359997" y="5319591"/>
                  <a:pt x="1128741" y="5314170"/>
                  <a:pt x="845127" y="5302734"/>
                </a:cubicBezTo>
                <a:cubicBezTo>
                  <a:pt x="561513" y="5291298"/>
                  <a:pt x="182464" y="5271532"/>
                  <a:pt x="0" y="5302734"/>
                </a:cubicBezTo>
                <a:cubicBezTo>
                  <a:pt x="-18167" y="5055704"/>
                  <a:pt x="-13470" y="4827004"/>
                  <a:pt x="0" y="4692920"/>
                </a:cubicBezTo>
                <a:cubicBezTo>
                  <a:pt x="13470" y="4558836"/>
                  <a:pt x="-9415" y="4130681"/>
                  <a:pt x="0" y="3924023"/>
                </a:cubicBezTo>
                <a:cubicBezTo>
                  <a:pt x="9415" y="3717365"/>
                  <a:pt x="-2807" y="3437624"/>
                  <a:pt x="0" y="3314209"/>
                </a:cubicBezTo>
                <a:cubicBezTo>
                  <a:pt x="2807" y="3190794"/>
                  <a:pt x="6334" y="2860553"/>
                  <a:pt x="0" y="2598340"/>
                </a:cubicBezTo>
                <a:cubicBezTo>
                  <a:pt x="-6334" y="2336127"/>
                  <a:pt x="-15087" y="2272642"/>
                  <a:pt x="0" y="2094580"/>
                </a:cubicBezTo>
                <a:cubicBezTo>
                  <a:pt x="15087" y="1916518"/>
                  <a:pt x="-352" y="1752067"/>
                  <a:pt x="0" y="1431738"/>
                </a:cubicBezTo>
                <a:cubicBezTo>
                  <a:pt x="352" y="1111409"/>
                  <a:pt x="4318" y="921955"/>
                  <a:pt x="0" y="662842"/>
                </a:cubicBezTo>
                <a:cubicBezTo>
                  <a:pt x="-4318" y="403729"/>
                  <a:pt x="-18290" y="175768"/>
                  <a:pt x="0" y="0"/>
                </a:cubicBezTo>
                <a:close/>
              </a:path>
            </a:pathLst>
          </a:custGeom>
          <a:ln>
            <a:solidFill>
              <a:schemeClr val="tx1">
                <a:lumMod val="50000"/>
                <a:lumOff val="50000"/>
              </a:schemeClr>
            </a:solidFill>
            <a:extLst>
              <a:ext uri="{C807C97D-BFC1-408E-A445-0C87EB9F89A2}">
                <ask:lineSketchStyleProps xmlns:ask="http://schemas.microsoft.com/office/drawing/2018/sketchyshapes" sd="981765707">
                  <a:prstGeom prst="rect">
                    <a:avLst/>
                  </a:prstGeom>
                  <ask:type>
                    <ask:lineSketchFreehand/>
                  </ask:type>
                </ask:lineSketchStyleProps>
              </a:ext>
            </a:extLst>
          </a:ln>
        </p:spPr>
        <p:txBody>
          <a:bodyPr wrap="square" lIns="0" tIns="0" rIns="0" bIns="0" rtlCol="0" anchor="t">
            <a:spAutoFit/>
          </a:bodyPr>
          <a:lstStyle/>
          <a:p>
            <a:pPr algn="ctr">
              <a:lnSpc>
                <a:spcPts val="3219"/>
              </a:lnSpc>
            </a:pPr>
            <a:endParaRPr dirty="0"/>
          </a:p>
          <a:p>
            <a:pPr marL="342900" indent="-342900">
              <a:lnSpc>
                <a:spcPts val="3219"/>
              </a:lnSpc>
              <a:buFont typeface="Arial" panose="020B0604020202020204" pitchFamily="34" charset="0"/>
              <a:buChar char="•"/>
            </a:pPr>
            <a:r>
              <a:rPr lang="en-US" sz="2299" b="1" u="sng" dirty="0">
                <a:solidFill>
                  <a:srgbClr val="0070C0"/>
                </a:solidFill>
                <a:latin typeface="Muli Bold"/>
                <a:ea typeface="Muli Bold"/>
                <a:cs typeface="Muli Bold"/>
                <a:sym typeface="Muli Bold"/>
              </a:rPr>
              <a:t>Vertical fenestration &lt;30% : </a:t>
            </a:r>
            <a:r>
              <a:rPr lang="en-US" sz="2299" b="1" dirty="0">
                <a:solidFill>
                  <a:srgbClr val="CC9C4A"/>
                </a:solidFill>
                <a:latin typeface="Muli Bold"/>
                <a:ea typeface="Muli Bold"/>
                <a:cs typeface="Muli Bold"/>
                <a:sym typeface="Muli Bold"/>
              </a:rPr>
              <a:t>Prescriptive path or Performance path</a:t>
            </a:r>
          </a:p>
          <a:p>
            <a:pPr>
              <a:lnSpc>
                <a:spcPts val="3219"/>
              </a:lnSpc>
            </a:pPr>
            <a:endParaRPr lang="en-US" sz="2299" b="1" dirty="0">
              <a:solidFill>
                <a:srgbClr val="CC9C4A"/>
              </a:solidFill>
              <a:latin typeface="Muli Bold"/>
              <a:ea typeface="Muli Bold"/>
              <a:cs typeface="Muli Bold"/>
              <a:sym typeface="Muli Bold"/>
            </a:endParaRPr>
          </a:p>
          <a:p>
            <a:pPr marL="342900" indent="-342900">
              <a:lnSpc>
                <a:spcPts val="3219"/>
              </a:lnSpc>
              <a:buFont typeface="Arial" panose="020B0604020202020204" pitchFamily="34" charset="0"/>
              <a:buChar char="•"/>
            </a:pPr>
            <a:r>
              <a:rPr lang="en-US" sz="2299" b="1" u="sng" dirty="0">
                <a:solidFill>
                  <a:srgbClr val="0070C0"/>
                </a:solidFill>
                <a:latin typeface="Muli Bold"/>
                <a:ea typeface="Muli Bold"/>
                <a:cs typeface="Muli Bold"/>
                <a:sym typeface="Muli Bold"/>
              </a:rPr>
              <a:t>Vertical fenestration &gt;30% &amp; up to 40%:</a:t>
            </a:r>
            <a:r>
              <a:rPr lang="en-US" sz="2299" b="1" dirty="0">
                <a:solidFill>
                  <a:srgbClr val="0070C0"/>
                </a:solidFill>
                <a:latin typeface="Muli Bold"/>
                <a:ea typeface="Muli Bold"/>
                <a:cs typeface="Muli Bold"/>
                <a:sym typeface="Muli Bold"/>
              </a:rPr>
              <a:t> </a:t>
            </a:r>
            <a:r>
              <a:rPr lang="en-US" sz="2299" b="1" dirty="0">
                <a:solidFill>
                  <a:srgbClr val="CC9C4A"/>
                </a:solidFill>
                <a:latin typeface="Muli Bold"/>
                <a:ea typeface="Muli Bold"/>
                <a:cs typeface="Muli Bold"/>
                <a:sym typeface="Muli Bold"/>
              </a:rPr>
              <a:t>Need improved SHGC, U-factor + daylight responsive controls, component performance alternative </a:t>
            </a:r>
          </a:p>
          <a:p>
            <a:pPr marL="800100" lvl="1" indent="-342900">
              <a:lnSpc>
                <a:spcPts val="3219"/>
              </a:lnSpc>
              <a:buFont typeface="Arial" panose="020B0604020202020204" pitchFamily="34" charset="0"/>
              <a:buChar char="•"/>
            </a:pPr>
            <a:r>
              <a:rPr lang="en-US" sz="2299" b="1" dirty="0">
                <a:solidFill>
                  <a:srgbClr val="CC9C4A"/>
                </a:solidFill>
                <a:latin typeface="Muli Bold"/>
                <a:ea typeface="Muli Bold"/>
                <a:cs typeface="Muli Bold"/>
                <a:sym typeface="Muli Bold"/>
              </a:rPr>
              <a:t>Still stays in prescriptive</a:t>
            </a:r>
          </a:p>
          <a:p>
            <a:pPr marL="800100" lvl="1" indent="-342900">
              <a:lnSpc>
                <a:spcPts val="3219"/>
              </a:lnSpc>
              <a:buFont typeface="Arial" panose="020B0604020202020204" pitchFamily="34" charset="0"/>
              <a:buChar char="•"/>
            </a:pPr>
            <a:r>
              <a:rPr lang="en-US" i="1" dirty="0">
                <a:solidFill>
                  <a:schemeClr val="tx1">
                    <a:lumMod val="50000"/>
                    <a:lumOff val="50000"/>
                  </a:schemeClr>
                </a:solidFill>
                <a:latin typeface="Muli Bold"/>
                <a:ea typeface="Muli Bold"/>
                <a:cs typeface="Muli Bold"/>
                <a:sym typeface="Muli Bold"/>
              </a:rPr>
              <a:t>2021 required either performance path or ASHRAE 90.1</a:t>
            </a:r>
          </a:p>
          <a:p>
            <a:pPr marL="342900" indent="-342900">
              <a:lnSpc>
                <a:spcPts val="3219"/>
              </a:lnSpc>
              <a:buFont typeface="Arial" panose="020B0604020202020204" pitchFamily="34" charset="0"/>
              <a:buChar char="•"/>
            </a:pPr>
            <a:endParaRPr lang="en-US" sz="2299" b="1" dirty="0">
              <a:solidFill>
                <a:srgbClr val="CC9C4A"/>
              </a:solidFill>
              <a:latin typeface="Muli Bold"/>
              <a:ea typeface="Muli Bold"/>
              <a:cs typeface="Muli Bold"/>
              <a:sym typeface="Muli Bold"/>
            </a:endParaRPr>
          </a:p>
          <a:p>
            <a:pPr marL="342900" indent="-342900">
              <a:lnSpc>
                <a:spcPts val="3219"/>
              </a:lnSpc>
              <a:buFont typeface="Arial" panose="020B0604020202020204" pitchFamily="34" charset="0"/>
              <a:buChar char="•"/>
            </a:pPr>
            <a:r>
              <a:rPr lang="en-US" sz="2299" b="1" u="sng" dirty="0">
                <a:solidFill>
                  <a:srgbClr val="0070C0"/>
                </a:solidFill>
                <a:latin typeface="Muli Bold"/>
                <a:ea typeface="Muli Bold"/>
                <a:cs typeface="Muli Bold"/>
                <a:sym typeface="Muli Bold"/>
              </a:rPr>
              <a:t>Vertical fenestration &gt;40%:</a:t>
            </a:r>
            <a:r>
              <a:rPr lang="en-US" sz="2299" b="1" dirty="0">
                <a:solidFill>
                  <a:srgbClr val="0070C0"/>
                </a:solidFill>
                <a:latin typeface="Muli Bold"/>
                <a:ea typeface="Muli Bold"/>
                <a:cs typeface="Muli Bold"/>
                <a:sym typeface="Muli Bold"/>
              </a:rPr>
              <a:t> </a:t>
            </a:r>
            <a:endParaRPr lang="en-US" sz="2299" b="1" dirty="0">
              <a:solidFill>
                <a:srgbClr val="CC9C4A"/>
              </a:solidFill>
              <a:latin typeface="Muli Bold"/>
              <a:ea typeface="Muli Bold"/>
              <a:cs typeface="Muli Bold"/>
              <a:sym typeface="Muli Bold"/>
            </a:endParaRPr>
          </a:p>
          <a:p>
            <a:pPr marL="800100" lvl="1" indent="-342900">
              <a:lnSpc>
                <a:spcPts val="3219"/>
              </a:lnSpc>
              <a:buFont typeface="Arial" panose="020B0604020202020204" pitchFamily="34" charset="0"/>
              <a:buChar char="•"/>
            </a:pPr>
            <a:r>
              <a:rPr lang="en-US" sz="2299" b="1" dirty="0">
                <a:solidFill>
                  <a:srgbClr val="CC9C4A"/>
                </a:solidFill>
                <a:latin typeface="Muli Bold"/>
                <a:ea typeface="Muli Bold"/>
                <a:cs typeface="Muli Bold"/>
                <a:sym typeface="Muli Bold"/>
              </a:rPr>
              <a:t>Simulated performance path OR</a:t>
            </a:r>
          </a:p>
          <a:p>
            <a:pPr marL="800100" lvl="1" indent="-342900">
              <a:lnSpc>
                <a:spcPts val="3219"/>
              </a:lnSpc>
              <a:buFont typeface="Arial" panose="020B0604020202020204" pitchFamily="34" charset="0"/>
              <a:buChar char="•"/>
            </a:pPr>
            <a:r>
              <a:rPr lang="en-US" sz="2299" b="1" dirty="0">
                <a:solidFill>
                  <a:srgbClr val="CC9C4A"/>
                </a:solidFill>
                <a:latin typeface="Muli Bold"/>
                <a:ea typeface="Muli Bold"/>
                <a:cs typeface="Muli Bold"/>
                <a:sym typeface="Muli Bold"/>
              </a:rPr>
              <a:t>ASHRAE 90.1</a:t>
            </a:r>
          </a:p>
        </p:txBody>
      </p:sp>
      <p:sp>
        <p:nvSpPr>
          <p:cNvPr id="11" name="AutoShape 11">
            <a:extLst>
              <a:ext uri="{FF2B5EF4-FFF2-40B4-BE49-F238E27FC236}">
                <a16:creationId xmlns:a16="http://schemas.microsoft.com/office/drawing/2014/main" id="{48EBB202-BDE6-E74D-EE5D-5DE310364665}"/>
              </a:ext>
            </a:extLst>
          </p:cNvPr>
          <p:cNvSpPr/>
          <p:nvPr/>
        </p:nvSpPr>
        <p:spPr>
          <a:xfrm flipV="1">
            <a:off x="4663432" y="9082392"/>
            <a:ext cx="11570665" cy="4763"/>
          </a:xfrm>
          <a:prstGeom prst="line">
            <a:avLst/>
          </a:prstGeom>
          <a:ln w="9525" cap="rnd">
            <a:solidFill>
              <a:srgbClr val="000000"/>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1724701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a:extLst>
            <a:ext uri="{FF2B5EF4-FFF2-40B4-BE49-F238E27FC236}">
              <a16:creationId xmlns:a16="http://schemas.microsoft.com/office/drawing/2014/main" id="{060F21F5-81B8-0BC0-7844-A0ACD09CC43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56BA473-7EC1-0210-CEC6-2578B1074050}"/>
              </a:ext>
            </a:extLst>
          </p:cNvPr>
          <p:cNvSpPr/>
          <p:nvPr/>
        </p:nvSpPr>
        <p:spPr>
          <a:xfrm flipH="1">
            <a:off x="-1113500" y="7462685"/>
            <a:ext cx="6376911" cy="5648629"/>
          </a:xfrm>
          <a:custGeom>
            <a:avLst/>
            <a:gdLst/>
            <a:ahLst/>
            <a:cxnLst/>
            <a:rect l="l" t="t" r="r" b="b"/>
            <a:pathLst>
              <a:path w="6376911" h="5648629">
                <a:moveTo>
                  <a:pt x="6376911" y="0"/>
                </a:moveTo>
                <a:lnTo>
                  <a:pt x="0" y="0"/>
                </a:lnTo>
                <a:lnTo>
                  <a:pt x="0" y="5648630"/>
                </a:lnTo>
                <a:lnTo>
                  <a:pt x="6376911" y="5648630"/>
                </a:lnTo>
                <a:lnTo>
                  <a:pt x="6376911"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B07889B4-1868-8E38-7EC7-9D28A95B4247}"/>
              </a:ext>
            </a:extLst>
          </p:cNvPr>
          <p:cNvSpPr/>
          <p:nvPr/>
        </p:nvSpPr>
        <p:spPr>
          <a:xfrm flipH="1">
            <a:off x="15283223" y="-2696907"/>
            <a:ext cx="8411905" cy="7451214"/>
          </a:xfrm>
          <a:custGeom>
            <a:avLst/>
            <a:gdLst/>
            <a:ahLst/>
            <a:cxnLst/>
            <a:rect l="l" t="t" r="r" b="b"/>
            <a:pathLst>
              <a:path w="8411905" h="7451214">
                <a:moveTo>
                  <a:pt x="8411904" y="0"/>
                </a:moveTo>
                <a:lnTo>
                  <a:pt x="0" y="0"/>
                </a:lnTo>
                <a:lnTo>
                  <a:pt x="0" y="7451214"/>
                </a:lnTo>
                <a:lnTo>
                  <a:pt x="8411904" y="7451214"/>
                </a:lnTo>
                <a:lnTo>
                  <a:pt x="841190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a:extLst>
              <a:ext uri="{FF2B5EF4-FFF2-40B4-BE49-F238E27FC236}">
                <a16:creationId xmlns:a16="http://schemas.microsoft.com/office/drawing/2014/main" id="{A58E122C-157E-1E9F-95B0-961267572D83}"/>
              </a:ext>
            </a:extLst>
          </p:cNvPr>
          <p:cNvSpPr txBox="1"/>
          <p:nvPr/>
        </p:nvSpPr>
        <p:spPr>
          <a:xfrm>
            <a:off x="1028700" y="1028700"/>
            <a:ext cx="13377365" cy="615810"/>
          </a:xfrm>
          <a:prstGeom prst="rect">
            <a:avLst/>
          </a:prstGeom>
        </p:spPr>
        <p:txBody>
          <a:bodyPr lIns="0" tIns="0" rIns="0" bIns="0" rtlCol="0" anchor="t">
            <a:spAutoFit/>
          </a:bodyPr>
          <a:lstStyle/>
          <a:p>
            <a:pPr marL="0" lvl="0" indent="0" algn="l">
              <a:lnSpc>
                <a:spcPts val="5096"/>
              </a:lnSpc>
              <a:spcBef>
                <a:spcPct val="0"/>
              </a:spcBef>
            </a:pPr>
            <a:r>
              <a:rPr lang="en-US" sz="4247" b="1" dirty="0">
                <a:solidFill>
                  <a:srgbClr val="1A1A1A"/>
                </a:solidFill>
                <a:latin typeface="Neue Montreal Bold"/>
                <a:ea typeface="Neue Montreal Bold"/>
                <a:cs typeface="Neue Montreal Bold"/>
                <a:sym typeface="Neue Montreal Bold"/>
              </a:rPr>
              <a:t>2024 Focused Items</a:t>
            </a:r>
          </a:p>
        </p:txBody>
      </p:sp>
      <p:sp>
        <p:nvSpPr>
          <p:cNvPr id="5" name="Freeform 5">
            <a:extLst>
              <a:ext uri="{FF2B5EF4-FFF2-40B4-BE49-F238E27FC236}">
                <a16:creationId xmlns:a16="http://schemas.microsoft.com/office/drawing/2014/main" id="{1CEF944C-A84B-CF25-67D1-D7665E678FEC}"/>
              </a:ext>
            </a:extLst>
          </p:cNvPr>
          <p:cNvSpPr/>
          <p:nvPr/>
        </p:nvSpPr>
        <p:spPr>
          <a:xfrm>
            <a:off x="16413461" y="9258300"/>
            <a:ext cx="1428209" cy="727161"/>
          </a:xfrm>
          <a:custGeom>
            <a:avLst/>
            <a:gdLst/>
            <a:ahLst/>
            <a:cxnLst/>
            <a:rect l="l" t="t" r="r" b="b"/>
            <a:pathLst>
              <a:path w="1428209" h="727161">
                <a:moveTo>
                  <a:pt x="0" y="0"/>
                </a:moveTo>
                <a:lnTo>
                  <a:pt x="1428209" y="0"/>
                </a:lnTo>
                <a:lnTo>
                  <a:pt x="1428209" y="727161"/>
                </a:lnTo>
                <a:lnTo>
                  <a:pt x="0" y="727161"/>
                </a:lnTo>
                <a:lnTo>
                  <a:pt x="0" y="0"/>
                </a:lnTo>
                <a:close/>
              </a:path>
            </a:pathLst>
          </a:custGeom>
          <a:blipFill>
            <a:blip r:embed="rId4"/>
            <a:stretch>
              <a:fillRect/>
            </a:stretch>
          </a:blipFill>
        </p:spPr>
        <p:txBody>
          <a:bodyPr/>
          <a:lstStyle/>
          <a:p>
            <a:endParaRPr lang="en-US"/>
          </a:p>
        </p:txBody>
      </p:sp>
      <p:sp>
        <p:nvSpPr>
          <p:cNvPr id="6" name="TextBox 6">
            <a:extLst>
              <a:ext uri="{FF2B5EF4-FFF2-40B4-BE49-F238E27FC236}">
                <a16:creationId xmlns:a16="http://schemas.microsoft.com/office/drawing/2014/main" id="{3B2A6DF0-1A11-88C5-A057-8C72D88C74EC}"/>
              </a:ext>
            </a:extLst>
          </p:cNvPr>
          <p:cNvSpPr txBox="1"/>
          <p:nvPr/>
        </p:nvSpPr>
        <p:spPr>
          <a:xfrm>
            <a:off x="1028700" y="3524885"/>
            <a:ext cx="7269461" cy="3661259"/>
          </a:xfrm>
          <a:prstGeom prst="rect">
            <a:avLst/>
          </a:prstGeom>
        </p:spPr>
        <p:txBody>
          <a:bodyPr lIns="0" tIns="0" rIns="0" bIns="0" rtlCol="0" anchor="t">
            <a:spAutoFit/>
          </a:bodyPr>
          <a:lstStyle/>
          <a:p>
            <a:pPr algn="l">
              <a:lnSpc>
                <a:spcPts val="3219"/>
              </a:lnSpc>
            </a:pPr>
            <a:r>
              <a:rPr lang="en-US" sz="2299" dirty="0">
                <a:solidFill>
                  <a:srgbClr val="1A1A1A"/>
                </a:solidFill>
                <a:latin typeface="Muli"/>
                <a:ea typeface="Muli"/>
                <a:cs typeface="Muli"/>
                <a:sym typeface="Muli"/>
              </a:rPr>
              <a:t>+ </a:t>
            </a:r>
            <a:r>
              <a:rPr lang="en-US" sz="2299" dirty="0">
                <a:solidFill>
                  <a:srgbClr val="000000"/>
                </a:solidFill>
                <a:latin typeface="Muli"/>
                <a:ea typeface="Muli"/>
                <a:cs typeface="Muli"/>
                <a:sym typeface="Muli"/>
              </a:rPr>
              <a:t> Mechanical Penetration</a:t>
            </a:r>
          </a:p>
          <a:p>
            <a:pPr algn="l">
              <a:lnSpc>
                <a:spcPts val="3219"/>
              </a:lnSpc>
            </a:pPr>
            <a:endParaRPr lang="en-US" sz="2299" dirty="0">
              <a:solidFill>
                <a:srgbClr val="000000"/>
              </a:solidFill>
              <a:latin typeface="Muli"/>
              <a:ea typeface="Muli"/>
              <a:cs typeface="Muli"/>
              <a:sym typeface="Muli"/>
            </a:endParaRPr>
          </a:p>
          <a:p>
            <a:pPr algn="l">
              <a:lnSpc>
                <a:spcPts val="3219"/>
              </a:lnSpc>
            </a:pPr>
            <a:r>
              <a:rPr lang="en-US" sz="2299" dirty="0">
                <a:solidFill>
                  <a:srgbClr val="000000"/>
                </a:solidFill>
                <a:latin typeface="Muli"/>
                <a:ea typeface="Muli"/>
                <a:cs typeface="Muli"/>
                <a:sym typeface="Muli"/>
              </a:rPr>
              <a:t>+ Fenestration Allowance</a:t>
            </a:r>
          </a:p>
          <a:p>
            <a:pPr algn="l">
              <a:lnSpc>
                <a:spcPts val="3219"/>
              </a:lnSpc>
            </a:pPr>
            <a:r>
              <a:rPr lang="en-US" sz="2299" dirty="0">
                <a:solidFill>
                  <a:srgbClr val="000000"/>
                </a:solidFill>
                <a:latin typeface="Muli"/>
                <a:ea typeface="Muli"/>
                <a:cs typeface="Muli"/>
                <a:sym typeface="Muli"/>
              </a:rPr>
              <a:t>          </a:t>
            </a:r>
          </a:p>
          <a:p>
            <a:pPr algn="l">
              <a:lnSpc>
                <a:spcPts val="3219"/>
              </a:lnSpc>
            </a:pPr>
            <a:r>
              <a:rPr lang="en-US" sz="2299" dirty="0">
                <a:solidFill>
                  <a:srgbClr val="000000"/>
                </a:solidFill>
                <a:latin typeface="Muli"/>
                <a:ea typeface="Muli"/>
                <a:cs typeface="Muli"/>
                <a:sym typeface="Muli"/>
              </a:rPr>
              <a:t>+ Thermal Bridging</a:t>
            </a:r>
          </a:p>
          <a:p>
            <a:pPr algn="l">
              <a:lnSpc>
                <a:spcPts val="3219"/>
              </a:lnSpc>
            </a:pPr>
            <a:endParaRPr lang="en-US" sz="2299" dirty="0">
              <a:solidFill>
                <a:srgbClr val="000000"/>
              </a:solidFill>
              <a:latin typeface="Muli"/>
              <a:ea typeface="Muli"/>
              <a:cs typeface="Muli"/>
              <a:sym typeface="Muli"/>
            </a:endParaRPr>
          </a:p>
          <a:p>
            <a:pPr>
              <a:lnSpc>
                <a:spcPts val="3219"/>
              </a:lnSpc>
            </a:pPr>
            <a:r>
              <a:rPr lang="en-US" sz="2299" dirty="0">
                <a:solidFill>
                  <a:srgbClr val="000000"/>
                </a:solidFill>
                <a:latin typeface="Muli"/>
                <a:ea typeface="Muli"/>
                <a:cs typeface="Muli"/>
                <a:sym typeface="Muli"/>
              </a:rPr>
              <a:t>+ Envelope Testing</a:t>
            </a:r>
          </a:p>
          <a:p>
            <a:pPr algn="l">
              <a:lnSpc>
                <a:spcPts val="3219"/>
              </a:lnSpc>
            </a:pPr>
            <a:endParaRPr lang="en-US" sz="2299" dirty="0">
              <a:solidFill>
                <a:srgbClr val="000000"/>
              </a:solidFill>
              <a:latin typeface="Muli"/>
              <a:ea typeface="Muli"/>
              <a:cs typeface="Muli"/>
              <a:sym typeface="Muli"/>
            </a:endParaRPr>
          </a:p>
          <a:p>
            <a:pPr algn="l">
              <a:lnSpc>
                <a:spcPts val="3219"/>
              </a:lnSpc>
            </a:pPr>
            <a:endParaRPr lang="en-US" sz="2299" dirty="0">
              <a:solidFill>
                <a:srgbClr val="000000"/>
              </a:solidFill>
              <a:latin typeface="Muli"/>
              <a:ea typeface="Muli"/>
              <a:cs typeface="Muli"/>
              <a:sym typeface="Muli"/>
            </a:endParaRPr>
          </a:p>
        </p:txBody>
      </p:sp>
      <p:sp>
        <p:nvSpPr>
          <p:cNvPr id="7" name="AutoShape 7">
            <a:extLst>
              <a:ext uri="{FF2B5EF4-FFF2-40B4-BE49-F238E27FC236}">
                <a16:creationId xmlns:a16="http://schemas.microsoft.com/office/drawing/2014/main" id="{9B39E7C1-438F-5F11-04DB-3328054AE5B8}"/>
              </a:ext>
            </a:extLst>
          </p:cNvPr>
          <p:cNvSpPr/>
          <p:nvPr/>
        </p:nvSpPr>
        <p:spPr>
          <a:xfrm flipV="1">
            <a:off x="3862222" y="5355514"/>
            <a:ext cx="2427084" cy="4210"/>
          </a:xfrm>
          <a:prstGeom prst="line">
            <a:avLst/>
          </a:prstGeom>
          <a:ln w="38100" cap="flat">
            <a:solidFill>
              <a:srgbClr val="000000"/>
            </a:solidFill>
            <a:prstDash val="solid"/>
            <a:headEnd type="none" w="sm" len="sm"/>
            <a:tailEnd type="arrow" w="med" len="sm"/>
          </a:ln>
        </p:spPr>
        <p:txBody>
          <a:bodyPr/>
          <a:lstStyle/>
          <a:p>
            <a:endParaRPr lang="en-US"/>
          </a:p>
        </p:txBody>
      </p:sp>
      <p:sp>
        <p:nvSpPr>
          <p:cNvPr id="9" name="TextBox 9">
            <a:extLst>
              <a:ext uri="{FF2B5EF4-FFF2-40B4-BE49-F238E27FC236}">
                <a16:creationId xmlns:a16="http://schemas.microsoft.com/office/drawing/2014/main" id="{72FCBEFE-047B-FF4F-7077-48C003546069}"/>
              </a:ext>
            </a:extLst>
          </p:cNvPr>
          <p:cNvSpPr txBox="1"/>
          <p:nvPr/>
        </p:nvSpPr>
        <p:spPr>
          <a:xfrm>
            <a:off x="6289306" y="2102940"/>
            <a:ext cx="9936461" cy="5713102"/>
          </a:xfrm>
          <a:custGeom>
            <a:avLst/>
            <a:gdLst>
              <a:gd name="connsiteX0" fmla="*/ 0 w 9936461"/>
              <a:gd name="connsiteY0" fmla="*/ 0 h 5713102"/>
              <a:gd name="connsiteX1" fmla="*/ 662431 w 9936461"/>
              <a:gd name="connsiteY1" fmla="*/ 0 h 5713102"/>
              <a:gd name="connsiteX2" fmla="*/ 1324861 w 9936461"/>
              <a:gd name="connsiteY2" fmla="*/ 0 h 5713102"/>
              <a:gd name="connsiteX3" fmla="*/ 2086657 w 9936461"/>
              <a:gd name="connsiteY3" fmla="*/ 0 h 5713102"/>
              <a:gd name="connsiteX4" fmla="*/ 2848452 w 9936461"/>
              <a:gd name="connsiteY4" fmla="*/ 0 h 5713102"/>
              <a:gd name="connsiteX5" fmla="*/ 3212789 w 9936461"/>
              <a:gd name="connsiteY5" fmla="*/ 0 h 5713102"/>
              <a:gd name="connsiteX6" fmla="*/ 3775855 w 9936461"/>
              <a:gd name="connsiteY6" fmla="*/ 0 h 5713102"/>
              <a:gd name="connsiteX7" fmla="*/ 4537651 w 9936461"/>
              <a:gd name="connsiteY7" fmla="*/ 0 h 5713102"/>
              <a:gd name="connsiteX8" fmla="*/ 5398810 w 9936461"/>
              <a:gd name="connsiteY8" fmla="*/ 0 h 5713102"/>
              <a:gd name="connsiteX9" fmla="*/ 6259970 w 9936461"/>
              <a:gd name="connsiteY9" fmla="*/ 0 h 5713102"/>
              <a:gd name="connsiteX10" fmla="*/ 6723672 w 9936461"/>
              <a:gd name="connsiteY10" fmla="*/ 0 h 5713102"/>
              <a:gd name="connsiteX11" fmla="*/ 7088009 w 9936461"/>
              <a:gd name="connsiteY11" fmla="*/ 0 h 5713102"/>
              <a:gd name="connsiteX12" fmla="*/ 7551710 w 9936461"/>
              <a:gd name="connsiteY12" fmla="*/ 0 h 5713102"/>
              <a:gd name="connsiteX13" fmla="*/ 8214141 w 9936461"/>
              <a:gd name="connsiteY13" fmla="*/ 0 h 5713102"/>
              <a:gd name="connsiteX14" fmla="*/ 8876572 w 9936461"/>
              <a:gd name="connsiteY14" fmla="*/ 0 h 5713102"/>
              <a:gd name="connsiteX15" fmla="*/ 9240909 w 9936461"/>
              <a:gd name="connsiteY15" fmla="*/ 0 h 5713102"/>
              <a:gd name="connsiteX16" fmla="*/ 9936461 w 9936461"/>
              <a:gd name="connsiteY16" fmla="*/ 0 h 5713102"/>
              <a:gd name="connsiteX17" fmla="*/ 9936461 w 9936461"/>
              <a:gd name="connsiteY17" fmla="*/ 749051 h 5713102"/>
              <a:gd name="connsiteX18" fmla="*/ 9936461 w 9936461"/>
              <a:gd name="connsiteY18" fmla="*/ 1212447 h 5713102"/>
              <a:gd name="connsiteX19" fmla="*/ 9936461 w 9936461"/>
              <a:gd name="connsiteY19" fmla="*/ 1847236 h 5713102"/>
              <a:gd name="connsiteX20" fmla="*/ 9936461 w 9936461"/>
              <a:gd name="connsiteY20" fmla="*/ 2310632 h 5713102"/>
              <a:gd name="connsiteX21" fmla="*/ 9936461 w 9936461"/>
              <a:gd name="connsiteY21" fmla="*/ 2774028 h 5713102"/>
              <a:gd name="connsiteX22" fmla="*/ 9936461 w 9936461"/>
              <a:gd name="connsiteY22" fmla="*/ 3465949 h 5713102"/>
              <a:gd name="connsiteX23" fmla="*/ 9936461 w 9936461"/>
              <a:gd name="connsiteY23" fmla="*/ 4043607 h 5713102"/>
              <a:gd name="connsiteX24" fmla="*/ 9936461 w 9936461"/>
              <a:gd name="connsiteY24" fmla="*/ 4735527 h 5713102"/>
              <a:gd name="connsiteX25" fmla="*/ 9936461 w 9936461"/>
              <a:gd name="connsiteY25" fmla="*/ 5713102 h 5713102"/>
              <a:gd name="connsiteX26" fmla="*/ 9174666 w 9936461"/>
              <a:gd name="connsiteY26" fmla="*/ 5713102 h 5713102"/>
              <a:gd name="connsiteX27" fmla="*/ 8710964 w 9936461"/>
              <a:gd name="connsiteY27" fmla="*/ 5713102 h 5713102"/>
              <a:gd name="connsiteX28" fmla="*/ 8247263 w 9936461"/>
              <a:gd name="connsiteY28" fmla="*/ 5713102 h 5713102"/>
              <a:gd name="connsiteX29" fmla="*/ 7386103 w 9936461"/>
              <a:gd name="connsiteY29" fmla="*/ 5713102 h 5713102"/>
              <a:gd name="connsiteX30" fmla="*/ 6723672 w 9936461"/>
              <a:gd name="connsiteY30" fmla="*/ 5713102 h 5713102"/>
              <a:gd name="connsiteX31" fmla="*/ 6359335 w 9936461"/>
              <a:gd name="connsiteY31" fmla="*/ 5713102 h 5713102"/>
              <a:gd name="connsiteX32" fmla="*/ 5895634 w 9936461"/>
              <a:gd name="connsiteY32" fmla="*/ 5713102 h 5713102"/>
              <a:gd name="connsiteX33" fmla="*/ 5133838 w 9936461"/>
              <a:gd name="connsiteY33" fmla="*/ 5713102 h 5713102"/>
              <a:gd name="connsiteX34" fmla="*/ 4670137 w 9936461"/>
              <a:gd name="connsiteY34" fmla="*/ 5713102 h 5713102"/>
              <a:gd name="connsiteX35" fmla="*/ 3908341 w 9936461"/>
              <a:gd name="connsiteY35" fmla="*/ 5713102 h 5713102"/>
              <a:gd name="connsiteX36" fmla="*/ 3544004 w 9936461"/>
              <a:gd name="connsiteY36" fmla="*/ 5713102 h 5713102"/>
              <a:gd name="connsiteX37" fmla="*/ 2881574 w 9936461"/>
              <a:gd name="connsiteY37" fmla="*/ 5713102 h 5713102"/>
              <a:gd name="connsiteX38" fmla="*/ 2318508 w 9936461"/>
              <a:gd name="connsiteY38" fmla="*/ 5713102 h 5713102"/>
              <a:gd name="connsiteX39" fmla="*/ 1656077 w 9936461"/>
              <a:gd name="connsiteY39" fmla="*/ 5713102 h 5713102"/>
              <a:gd name="connsiteX40" fmla="*/ 993646 w 9936461"/>
              <a:gd name="connsiteY40" fmla="*/ 5713102 h 5713102"/>
              <a:gd name="connsiteX41" fmla="*/ 0 w 9936461"/>
              <a:gd name="connsiteY41" fmla="*/ 5713102 h 5713102"/>
              <a:gd name="connsiteX42" fmla="*/ 0 w 9936461"/>
              <a:gd name="connsiteY42" fmla="*/ 5021182 h 5713102"/>
              <a:gd name="connsiteX43" fmla="*/ 0 w 9936461"/>
              <a:gd name="connsiteY43" fmla="*/ 4500655 h 5713102"/>
              <a:gd name="connsiteX44" fmla="*/ 0 w 9936461"/>
              <a:gd name="connsiteY44" fmla="*/ 3980128 h 5713102"/>
              <a:gd name="connsiteX45" fmla="*/ 0 w 9936461"/>
              <a:gd name="connsiteY45" fmla="*/ 3231077 h 5713102"/>
              <a:gd name="connsiteX46" fmla="*/ 0 w 9936461"/>
              <a:gd name="connsiteY46" fmla="*/ 2596287 h 5713102"/>
              <a:gd name="connsiteX47" fmla="*/ 0 w 9936461"/>
              <a:gd name="connsiteY47" fmla="*/ 2132891 h 5713102"/>
              <a:gd name="connsiteX48" fmla="*/ 0 w 9936461"/>
              <a:gd name="connsiteY48" fmla="*/ 1612364 h 5713102"/>
              <a:gd name="connsiteX49" fmla="*/ 0 w 9936461"/>
              <a:gd name="connsiteY49" fmla="*/ 863313 h 5713102"/>
              <a:gd name="connsiteX50" fmla="*/ 0 w 9936461"/>
              <a:gd name="connsiteY50" fmla="*/ 0 h 571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936461" h="5713102" fill="none" extrusionOk="0">
                <a:moveTo>
                  <a:pt x="0" y="0"/>
                </a:moveTo>
                <a:cubicBezTo>
                  <a:pt x="232833" y="8652"/>
                  <a:pt x="363232" y="-14725"/>
                  <a:pt x="662431" y="0"/>
                </a:cubicBezTo>
                <a:cubicBezTo>
                  <a:pt x="961630" y="14725"/>
                  <a:pt x="1141573" y="-31553"/>
                  <a:pt x="1324861" y="0"/>
                </a:cubicBezTo>
                <a:cubicBezTo>
                  <a:pt x="1508149" y="31553"/>
                  <a:pt x="1715007" y="-20922"/>
                  <a:pt x="2086657" y="0"/>
                </a:cubicBezTo>
                <a:cubicBezTo>
                  <a:pt x="2458307" y="20922"/>
                  <a:pt x="2583081" y="-10500"/>
                  <a:pt x="2848452" y="0"/>
                </a:cubicBezTo>
                <a:cubicBezTo>
                  <a:pt x="3113824" y="10500"/>
                  <a:pt x="3090351" y="8994"/>
                  <a:pt x="3212789" y="0"/>
                </a:cubicBezTo>
                <a:cubicBezTo>
                  <a:pt x="3335227" y="-8994"/>
                  <a:pt x="3646915" y="-18121"/>
                  <a:pt x="3775855" y="0"/>
                </a:cubicBezTo>
                <a:cubicBezTo>
                  <a:pt x="3904795" y="18121"/>
                  <a:pt x="4227955" y="-11369"/>
                  <a:pt x="4537651" y="0"/>
                </a:cubicBezTo>
                <a:cubicBezTo>
                  <a:pt x="4847347" y="11369"/>
                  <a:pt x="5064101" y="7165"/>
                  <a:pt x="5398810" y="0"/>
                </a:cubicBezTo>
                <a:cubicBezTo>
                  <a:pt x="5733519" y="-7165"/>
                  <a:pt x="5880071" y="-19126"/>
                  <a:pt x="6259970" y="0"/>
                </a:cubicBezTo>
                <a:cubicBezTo>
                  <a:pt x="6639869" y="19126"/>
                  <a:pt x="6549804" y="1994"/>
                  <a:pt x="6723672" y="0"/>
                </a:cubicBezTo>
                <a:cubicBezTo>
                  <a:pt x="6897540" y="-1994"/>
                  <a:pt x="6906278" y="12279"/>
                  <a:pt x="7088009" y="0"/>
                </a:cubicBezTo>
                <a:cubicBezTo>
                  <a:pt x="7269740" y="-12279"/>
                  <a:pt x="7427785" y="13011"/>
                  <a:pt x="7551710" y="0"/>
                </a:cubicBezTo>
                <a:cubicBezTo>
                  <a:pt x="7675635" y="-13011"/>
                  <a:pt x="7960683" y="-26071"/>
                  <a:pt x="8214141" y="0"/>
                </a:cubicBezTo>
                <a:cubicBezTo>
                  <a:pt x="8467599" y="26071"/>
                  <a:pt x="8667836" y="25435"/>
                  <a:pt x="8876572" y="0"/>
                </a:cubicBezTo>
                <a:cubicBezTo>
                  <a:pt x="9085308" y="-25435"/>
                  <a:pt x="9167300" y="13805"/>
                  <a:pt x="9240909" y="0"/>
                </a:cubicBezTo>
                <a:cubicBezTo>
                  <a:pt x="9314518" y="-13805"/>
                  <a:pt x="9751145" y="-5159"/>
                  <a:pt x="9936461" y="0"/>
                </a:cubicBezTo>
                <a:cubicBezTo>
                  <a:pt x="9965612" y="192916"/>
                  <a:pt x="9899483" y="490753"/>
                  <a:pt x="9936461" y="749051"/>
                </a:cubicBezTo>
                <a:cubicBezTo>
                  <a:pt x="9973439" y="1007349"/>
                  <a:pt x="9958675" y="1095157"/>
                  <a:pt x="9936461" y="1212447"/>
                </a:cubicBezTo>
                <a:cubicBezTo>
                  <a:pt x="9914247" y="1329737"/>
                  <a:pt x="9941240" y="1618425"/>
                  <a:pt x="9936461" y="1847236"/>
                </a:cubicBezTo>
                <a:cubicBezTo>
                  <a:pt x="9931682" y="2076047"/>
                  <a:pt x="9940622" y="2173345"/>
                  <a:pt x="9936461" y="2310632"/>
                </a:cubicBezTo>
                <a:cubicBezTo>
                  <a:pt x="9932300" y="2447919"/>
                  <a:pt x="9921083" y="2637061"/>
                  <a:pt x="9936461" y="2774028"/>
                </a:cubicBezTo>
                <a:cubicBezTo>
                  <a:pt x="9951839" y="2910995"/>
                  <a:pt x="9968796" y="3301457"/>
                  <a:pt x="9936461" y="3465949"/>
                </a:cubicBezTo>
                <a:cubicBezTo>
                  <a:pt x="9904126" y="3630441"/>
                  <a:pt x="9918522" y="3883160"/>
                  <a:pt x="9936461" y="4043607"/>
                </a:cubicBezTo>
                <a:cubicBezTo>
                  <a:pt x="9954400" y="4204054"/>
                  <a:pt x="9905428" y="4399596"/>
                  <a:pt x="9936461" y="4735527"/>
                </a:cubicBezTo>
                <a:cubicBezTo>
                  <a:pt x="9967494" y="5071458"/>
                  <a:pt x="9961673" y="5374946"/>
                  <a:pt x="9936461" y="5713102"/>
                </a:cubicBezTo>
                <a:cubicBezTo>
                  <a:pt x="9566512" y="5717668"/>
                  <a:pt x="9351577" y="5745262"/>
                  <a:pt x="9174666" y="5713102"/>
                </a:cubicBezTo>
                <a:cubicBezTo>
                  <a:pt x="8997756" y="5680942"/>
                  <a:pt x="8894197" y="5711615"/>
                  <a:pt x="8710964" y="5713102"/>
                </a:cubicBezTo>
                <a:cubicBezTo>
                  <a:pt x="8527731" y="5714589"/>
                  <a:pt x="8346981" y="5712677"/>
                  <a:pt x="8247263" y="5713102"/>
                </a:cubicBezTo>
                <a:cubicBezTo>
                  <a:pt x="8147545" y="5713527"/>
                  <a:pt x="7597578" y="5711047"/>
                  <a:pt x="7386103" y="5713102"/>
                </a:cubicBezTo>
                <a:cubicBezTo>
                  <a:pt x="7174628" y="5715157"/>
                  <a:pt x="6948742" y="5689046"/>
                  <a:pt x="6723672" y="5713102"/>
                </a:cubicBezTo>
                <a:cubicBezTo>
                  <a:pt x="6498602" y="5737158"/>
                  <a:pt x="6500573" y="5725090"/>
                  <a:pt x="6359335" y="5713102"/>
                </a:cubicBezTo>
                <a:cubicBezTo>
                  <a:pt x="6218097" y="5701114"/>
                  <a:pt x="6120280" y="5695551"/>
                  <a:pt x="5895634" y="5713102"/>
                </a:cubicBezTo>
                <a:cubicBezTo>
                  <a:pt x="5670988" y="5730653"/>
                  <a:pt x="5464850" y="5715720"/>
                  <a:pt x="5133838" y="5713102"/>
                </a:cubicBezTo>
                <a:cubicBezTo>
                  <a:pt x="4802826" y="5710484"/>
                  <a:pt x="4794442" y="5720706"/>
                  <a:pt x="4670137" y="5713102"/>
                </a:cubicBezTo>
                <a:cubicBezTo>
                  <a:pt x="4545832" y="5705498"/>
                  <a:pt x="4125737" y="5717708"/>
                  <a:pt x="3908341" y="5713102"/>
                </a:cubicBezTo>
                <a:cubicBezTo>
                  <a:pt x="3690945" y="5708496"/>
                  <a:pt x="3686453" y="5712632"/>
                  <a:pt x="3544004" y="5713102"/>
                </a:cubicBezTo>
                <a:cubicBezTo>
                  <a:pt x="3401555" y="5713572"/>
                  <a:pt x="3151954" y="5723902"/>
                  <a:pt x="2881574" y="5713102"/>
                </a:cubicBezTo>
                <a:cubicBezTo>
                  <a:pt x="2611194" y="5702303"/>
                  <a:pt x="2442163" y="5741156"/>
                  <a:pt x="2318508" y="5713102"/>
                </a:cubicBezTo>
                <a:cubicBezTo>
                  <a:pt x="2194853" y="5685048"/>
                  <a:pt x="1893295" y="5680368"/>
                  <a:pt x="1656077" y="5713102"/>
                </a:cubicBezTo>
                <a:cubicBezTo>
                  <a:pt x="1418859" y="5745836"/>
                  <a:pt x="1209222" y="5691589"/>
                  <a:pt x="993646" y="5713102"/>
                </a:cubicBezTo>
                <a:cubicBezTo>
                  <a:pt x="778070" y="5734615"/>
                  <a:pt x="396406" y="5755140"/>
                  <a:pt x="0" y="5713102"/>
                </a:cubicBezTo>
                <a:cubicBezTo>
                  <a:pt x="-6754" y="5564009"/>
                  <a:pt x="-2751" y="5334864"/>
                  <a:pt x="0" y="5021182"/>
                </a:cubicBezTo>
                <a:cubicBezTo>
                  <a:pt x="2751" y="4707500"/>
                  <a:pt x="13437" y="4643122"/>
                  <a:pt x="0" y="4500655"/>
                </a:cubicBezTo>
                <a:cubicBezTo>
                  <a:pt x="-13437" y="4358188"/>
                  <a:pt x="-2838" y="4219631"/>
                  <a:pt x="0" y="3980128"/>
                </a:cubicBezTo>
                <a:cubicBezTo>
                  <a:pt x="2838" y="3740625"/>
                  <a:pt x="-19808" y="3508635"/>
                  <a:pt x="0" y="3231077"/>
                </a:cubicBezTo>
                <a:cubicBezTo>
                  <a:pt x="19808" y="2953519"/>
                  <a:pt x="-17999" y="2876706"/>
                  <a:pt x="0" y="2596287"/>
                </a:cubicBezTo>
                <a:cubicBezTo>
                  <a:pt x="17999" y="2315868"/>
                  <a:pt x="-8005" y="2328894"/>
                  <a:pt x="0" y="2132891"/>
                </a:cubicBezTo>
                <a:cubicBezTo>
                  <a:pt x="8005" y="1936888"/>
                  <a:pt x="7934" y="1752799"/>
                  <a:pt x="0" y="1612364"/>
                </a:cubicBezTo>
                <a:cubicBezTo>
                  <a:pt x="-7934" y="1471929"/>
                  <a:pt x="11462" y="1065496"/>
                  <a:pt x="0" y="863313"/>
                </a:cubicBezTo>
                <a:cubicBezTo>
                  <a:pt x="-11462" y="661130"/>
                  <a:pt x="33342" y="383638"/>
                  <a:pt x="0" y="0"/>
                </a:cubicBezTo>
                <a:close/>
              </a:path>
              <a:path w="9936461" h="5713102" stroke="0" extrusionOk="0">
                <a:moveTo>
                  <a:pt x="0" y="0"/>
                </a:moveTo>
                <a:cubicBezTo>
                  <a:pt x="387778" y="-9292"/>
                  <a:pt x="555684" y="-36321"/>
                  <a:pt x="861160" y="0"/>
                </a:cubicBezTo>
                <a:cubicBezTo>
                  <a:pt x="1166636" y="36321"/>
                  <a:pt x="1316081" y="22860"/>
                  <a:pt x="1523591" y="0"/>
                </a:cubicBezTo>
                <a:cubicBezTo>
                  <a:pt x="1731101" y="-22860"/>
                  <a:pt x="1814328" y="4554"/>
                  <a:pt x="1987292" y="0"/>
                </a:cubicBezTo>
                <a:cubicBezTo>
                  <a:pt x="2160256" y="-4554"/>
                  <a:pt x="2319905" y="7663"/>
                  <a:pt x="2649723" y="0"/>
                </a:cubicBezTo>
                <a:cubicBezTo>
                  <a:pt x="2979541" y="-7663"/>
                  <a:pt x="3268252" y="11139"/>
                  <a:pt x="3510883" y="0"/>
                </a:cubicBezTo>
                <a:cubicBezTo>
                  <a:pt x="3753514" y="-11139"/>
                  <a:pt x="3779667" y="2736"/>
                  <a:pt x="3974584" y="0"/>
                </a:cubicBezTo>
                <a:cubicBezTo>
                  <a:pt x="4169501" y="-2736"/>
                  <a:pt x="4156858" y="-1676"/>
                  <a:pt x="4338921" y="0"/>
                </a:cubicBezTo>
                <a:cubicBezTo>
                  <a:pt x="4520984" y="1676"/>
                  <a:pt x="4771883" y="-15360"/>
                  <a:pt x="5001352" y="0"/>
                </a:cubicBezTo>
                <a:cubicBezTo>
                  <a:pt x="5230821" y="15360"/>
                  <a:pt x="5477710" y="-27685"/>
                  <a:pt x="5663783" y="0"/>
                </a:cubicBezTo>
                <a:cubicBezTo>
                  <a:pt x="5849856" y="27685"/>
                  <a:pt x="6166013" y="28380"/>
                  <a:pt x="6425578" y="0"/>
                </a:cubicBezTo>
                <a:cubicBezTo>
                  <a:pt x="6685144" y="-28380"/>
                  <a:pt x="6715940" y="11974"/>
                  <a:pt x="6988644" y="0"/>
                </a:cubicBezTo>
                <a:cubicBezTo>
                  <a:pt x="7261348" y="-11974"/>
                  <a:pt x="7272764" y="-6473"/>
                  <a:pt x="7352981" y="0"/>
                </a:cubicBezTo>
                <a:cubicBezTo>
                  <a:pt x="7433198" y="6473"/>
                  <a:pt x="7585699" y="12771"/>
                  <a:pt x="7816683" y="0"/>
                </a:cubicBezTo>
                <a:cubicBezTo>
                  <a:pt x="8047667" y="-12771"/>
                  <a:pt x="8305305" y="-27068"/>
                  <a:pt x="8677843" y="0"/>
                </a:cubicBezTo>
                <a:cubicBezTo>
                  <a:pt x="9050381" y="27068"/>
                  <a:pt x="8973546" y="-18418"/>
                  <a:pt x="9141544" y="0"/>
                </a:cubicBezTo>
                <a:cubicBezTo>
                  <a:pt x="9309542" y="18418"/>
                  <a:pt x="9721942" y="34458"/>
                  <a:pt x="9936461" y="0"/>
                </a:cubicBezTo>
                <a:cubicBezTo>
                  <a:pt x="9913166" y="161375"/>
                  <a:pt x="9912462" y="304878"/>
                  <a:pt x="9936461" y="520527"/>
                </a:cubicBezTo>
                <a:cubicBezTo>
                  <a:pt x="9960460" y="736176"/>
                  <a:pt x="9899268" y="986374"/>
                  <a:pt x="9936461" y="1269578"/>
                </a:cubicBezTo>
                <a:cubicBezTo>
                  <a:pt x="9973654" y="1552782"/>
                  <a:pt x="9920682" y="1676726"/>
                  <a:pt x="9936461" y="1847236"/>
                </a:cubicBezTo>
                <a:cubicBezTo>
                  <a:pt x="9952240" y="2017746"/>
                  <a:pt x="9951314" y="2245374"/>
                  <a:pt x="9936461" y="2367763"/>
                </a:cubicBezTo>
                <a:cubicBezTo>
                  <a:pt x="9921608" y="2490152"/>
                  <a:pt x="9912137" y="2804478"/>
                  <a:pt x="9936461" y="2945421"/>
                </a:cubicBezTo>
                <a:cubicBezTo>
                  <a:pt x="9960785" y="3086364"/>
                  <a:pt x="9910565" y="3278705"/>
                  <a:pt x="9936461" y="3580211"/>
                </a:cubicBezTo>
                <a:cubicBezTo>
                  <a:pt x="9962358" y="3881717"/>
                  <a:pt x="9944804" y="3955404"/>
                  <a:pt x="9936461" y="4272131"/>
                </a:cubicBezTo>
                <a:cubicBezTo>
                  <a:pt x="9928118" y="4588858"/>
                  <a:pt x="9946914" y="4618614"/>
                  <a:pt x="9936461" y="4849789"/>
                </a:cubicBezTo>
                <a:cubicBezTo>
                  <a:pt x="9926008" y="5080964"/>
                  <a:pt x="9978544" y="5323250"/>
                  <a:pt x="9936461" y="5713102"/>
                </a:cubicBezTo>
                <a:cubicBezTo>
                  <a:pt x="9759398" y="5696990"/>
                  <a:pt x="9648571" y="5711930"/>
                  <a:pt x="9572124" y="5713102"/>
                </a:cubicBezTo>
                <a:cubicBezTo>
                  <a:pt x="9495677" y="5714274"/>
                  <a:pt x="9386512" y="5721792"/>
                  <a:pt x="9207787" y="5713102"/>
                </a:cubicBezTo>
                <a:cubicBezTo>
                  <a:pt x="9029062" y="5704412"/>
                  <a:pt x="9011472" y="5700513"/>
                  <a:pt x="8843450" y="5713102"/>
                </a:cubicBezTo>
                <a:cubicBezTo>
                  <a:pt x="8675428" y="5725691"/>
                  <a:pt x="8412813" y="5733600"/>
                  <a:pt x="8280384" y="5713102"/>
                </a:cubicBezTo>
                <a:cubicBezTo>
                  <a:pt x="8147955" y="5692604"/>
                  <a:pt x="7754545" y="5735041"/>
                  <a:pt x="7617953" y="5713102"/>
                </a:cubicBezTo>
                <a:cubicBezTo>
                  <a:pt x="7481361" y="5691163"/>
                  <a:pt x="7223302" y="5718475"/>
                  <a:pt x="7054887" y="5713102"/>
                </a:cubicBezTo>
                <a:cubicBezTo>
                  <a:pt x="6886472" y="5707729"/>
                  <a:pt x="6477565" y="5726739"/>
                  <a:pt x="6293092" y="5713102"/>
                </a:cubicBezTo>
                <a:cubicBezTo>
                  <a:pt x="6108620" y="5699465"/>
                  <a:pt x="5845954" y="5725248"/>
                  <a:pt x="5431932" y="5713102"/>
                </a:cubicBezTo>
                <a:cubicBezTo>
                  <a:pt x="5017910" y="5700956"/>
                  <a:pt x="4929668" y="5745765"/>
                  <a:pt x="4769501" y="5713102"/>
                </a:cubicBezTo>
                <a:cubicBezTo>
                  <a:pt x="4609334" y="5680439"/>
                  <a:pt x="4408099" y="5702305"/>
                  <a:pt x="4206435" y="5713102"/>
                </a:cubicBezTo>
                <a:cubicBezTo>
                  <a:pt x="4004771" y="5723899"/>
                  <a:pt x="3772701" y="5705217"/>
                  <a:pt x="3345275" y="5713102"/>
                </a:cubicBezTo>
                <a:cubicBezTo>
                  <a:pt x="2917849" y="5720987"/>
                  <a:pt x="2778479" y="5731872"/>
                  <a:pt x="2583480" y="5713102"/>
                </a:cubicBezTo>
                <a:cubicBezTo>
                  <a:pt x="2388481" y="5694332"/>
                  <a:pt x="2090041" y="5724259"/>
                  <a:pt x="1821685" y="5713102"/>
                </a:cubicBezTo>
                <a:cubicBezTo>
                  <a:pt x="1553329" y="5701945"/>
                  <a:pt x="1541041" y="5734836"/>
                  <a:pt x="1357983" y="5713102"/>
                </a:cubicBezTo>
                <a:cubicBezTo>
                  <a:pt x="1174925" y="5691368"/>
                  <a:pt x="374939" y="5716885"/>
                  <a:pt x="0" y="5713102"/>
                </a:cubicBezTo>
                <a:cubicBezTo>
                  <a:pt x="684" y="5443133"/>
                  <a:pt x="-28849" y="5237760"/>
                  <a:pt x="0" y="5021182"/>
                </a:cubicBezTo>
                <a:cubicBezTo>
                  <a:pt x="28849" y="4804604"/>
                  <a:pt x="27970" y="4475524"/>
                  <a:pt x="0" y="4329262"/>
                </a:cubicBezTo>
                <a:cubicBezTo>
                  <a:pt x="-27970" y="4183000"/>
                  <a:pt x="4123" y="3966813"/>
                  <a:pt x="0" y="3865866"/>
                </a:cubicBezTo>
                <a:cubicBezTo>
                  <a:pt x="-4123" y="3764919"/>
                  <a:pt x="-21885" y="3557668"/>
                  <a:pt x="0" y="3402470"/>
                </a:cubicBezTo>
                <a:cubicBezTo>
                  <a:pt x="21885" y="3247272"/>
                  <a:pt x="19706" y="3080174"/>
                  <a:pt x="0" y="2939074"/>
                </a:cubicBezTo>
                <a:cubicBezTo>
                  <a:pt x="-19706" y="2797974"/>
                  <a:pt x="-4996" y="2534212"/>
                  <a:pt x="0" y="2361415"/>
                </a:cubicBezTo>
                <a:cubicBezTo>
                  <a:pt x="4996" y="2188618"/>
                  <a:pt x="16121" y="1975030"/>
                  <a:pt x="0" y="1726626"/>
                </a:cubicBezTo>
                <a:cubicBezTo>
                  <a:pt x="-16121" y="1478222"/>
                  <a:pt x="-16012" y="1374676"/>
                  <a:pt x="0" y="1091837"/>
                </a:cubicBezTo>
                <a:cubicBezTo>
                  <a:pt x="16012" y="808998"/>
                  <a:pt x="52605" y="227222"/>
                  <a:pt x="0" y="0"/>
                </a:cubicBezTo>
                <a:close/>
              </a:path>
            </a:pathLst>
          </a:custGeom>
          <a:ln>
            <a:solidFill>
              <a:schemeClr val="tx1">
                <a:lumMod val="50000"/>
                <a:lumOff val="50000"/>
              </a:schemeClr>
            </a:solidFill>
            <a:extLst>
              <a:ext uri="{C807C97D-BFC1-408E-A445-0C87EB9F89A2}">
                <ask:lineSketchStyleProps xmlns:ask="http://schemas.microsoft.com/office/drawing/2018/sketchyshapes" sd="981765707">
                  <a:prstGeom prst="rect">
                    <a:avLst/>
                  </a:prstGeom>
                  <ask:type>
                    <ask:lineSketchFreehand/>
                  </ask:type>
                </ask:lineSketchStyleProps>
              </a:ext>
            </a:extLst>
          </a:ln>
        </p:spPr>
        <p:txBody>
          <a:bodyPr wrap="square" lIns="0" tIns="0" rIns="0" bIns="0" rtlCol="0" anchor="t">
            <a:spAutoFit/>
          </a:bodyPr>
          <a:lstStyle/>
          <a:p>
            <a:pPr algn="ctr">
              <a:lnSpc>
                <a:spcPts val="3219"/>
              </a:lnSpc>
            </a:pPr>
            <a:endParaRPr dirty="0"/>
          </a:p>
          <a:p>
            <a:pPr marL="342900" indent="-342900">
              <a:lnSpc>
                <a:spcPts val="3219"/>
              </a:lnSpc>
              <a:buFont typeface="Arial" panose="020B0604020202020204" pitchFamily="34" charset="0"/>
              <a:buChar char="•"/>
            </a:pPr>
            <a:r>
              <a:rPr lang="en-US" sz="2299" b="1" u="sng" dirty="0">
                <a:solidFill>
                  <a:srgbClr val="0070C0"/>
                </a:solidFill>
                <a:latin typeface="Muli Bold"/>
                <a:ea typeface="Muli Bold"/>
                <a:cs typeface="Muli Bold"/>
                <a:sym typeface="Muli Bold"/>
              </a:rPr>
              <a:t>2021 IECC: </a:t>
            </a:r>
            <a:r>
              <a:rPr lang="en-US" sz="2299" b="1" dirty="0">
                <a:solidFill>
                  <a:srgbClr val="CC9C4A"/>
                </a:solidFill>
                <a:latin typeface="Muli Bold"/>
                <a:ea typeface="Muli Bold"/>
                <a:cs typeface="Muli Bold"/>
                <a:sym typeface="Muli Bold"/>
              </a:rPr>
              <a:t>Did not address thermal bridging at the intersection of assemblies &amp; components </a:t>
            </a:r>
          </a:p>
          <a:p>
            <a:pPr>
              <a:lnSpc>
                <a:spcPts val="3219"/>
              </a:lnSpc>
            </a:pPr>
            <a:endParaRPr lang="en-US" sz="2299" b="1" dirty="0">
              <a:solidFill>
                <a:srgbClr val="CC9C4A"/>
              </a:solidFill>
              <a:latin typeface="Muli Bold"/>
              <a:ea typeface="Muli Bold"/>
              <a:cs typeface="Muli Bold"/>
              <a:sym typeface="Muli Bold"/>
            </a:endParaRPr>
          </a:p>
          <a:p>
            <a:pPr marL="342900" indent="-342900">
              <a:lnSpc>
                <a:spcPts val="3219"/>
              </a:lnSpc>
              <a:buFont typeface="Arial" panose="020B0604020202020204" pitchFamily="34" charset="0"/>
              <a:buChar char="•"/>
            </a:pPr>
            <a:r>
              <a:rPr lang="en-US" sz="2299" b="1" u="sng" dirty="0">
                <a:solidFill>
                  <a:srgbClr val="0070C0"/>
                </a:solidFill>
                <a:latin typeface="Muli Bold"/>
                <a:ea typeface="Muli Bold"/>
                <a:cs typeface="Muli Bold"/>
                <a:sym typeface="Muli Bold"/>
              </a:rPr>
              <a:t>2024 IECC: </a:t>
            </a:r>
            <a:r>
              <a:rPr lang="en-US" sz="2299" b="1" dirty="0">
                <a:solidFill>
                  <a:srgbClr val="CC9C4A"/>
                </a:solidFill>
                <a:latin typeface="Muli Bold"/>
                <a:ea typeface="Muli Bold"/>
                <a:cs typeface="Muli Bold"/>
                <a:sym typeface="Muli Bold"/>
              </a:rPr>
              <a:t>Added thermal bridging identification for:</a:t>
            </a:r>
          </a:p>
          <a:p>
            <a:pPr marL="800100" lvl="1" indent="-342900">
              <a:lnSpc>
                <a:spcPts val="3219"/>
              </a:lnSpc>
              <a:buFont typeface="Arial" panose="020B0604020202020204" pitchFamily="34" charset="0"/>
              <a:buChar char="•"/>
            </a:pPr>
            <a:r>
              <a:rPr lang="en-US" sz="2299" b="1" dirty="0">
                <a:solidFill>
                  <a:srgbClr val="CC9C4A"/>
                </a:solidFill>
                <a:latin typeface="Muli Bold"/>
                <a:ea typeface="Muli Bold"/>
                <a:cs typeface="Muli Bold"/>
                <a:sym typeface="Muli Bold"/>
              </a:rPr>
              <a:t>Balconies: </a:t>
            </a:r>
            <a:r>
              <a:rPr lang="en-US" dirty="0">
                <a:solidFill>
                  <a:schemeClr val="bg1">
                    <a:lumMod val="65000"/>
                  </a:schemeClr>
                </a:solidFill>
                <a:latin typeface="Muli Bold" panose="020B0604020202020204" charset="0"/>
              </a:rPr>
              <a:t>approved thermal break device, Penetration area within the area-weighted U-factor of above-grade wall, component alternative or performance path approach</a:t>
            </a:r>
            <a:endParaRPr lang="en-US" sz="2299" b="1" dirty="0">
              <a:solidFill>
                <a:schemeClr val="bg1">
                  <a:lumMod val="65000"/>
                </a:schemeClr>
              </a:solidFill>
              <a:latin typeface="Muli Bold" panose="020B0604020202020204" charset="0"/>
              <a:ea typeface="Muli Bold"/>
              <a:cs typeface="Muli Bold"/>
              <a:sym typeface="Muli Bold"/>
            </a:endParaRPr>
          </a:p>
          <a:p>
            <a:pPr marL="800100" lvl="1" indent="-342900">
              <a:lnSpc>
                <a:spcPts val="3219"/>
              </a:lnSpc>
              <a:buFont typeface="Arial" panose="020B0604020202020204" pitchFamily="34" charset="0"/>
              <a:buChar char="•"/>
            </a:pPr>
            <a:r>
              <a:rPr lang="en-US" sz="2299" b="1" dirty="0">
                <a:solidFill>
                  <a:srgbClr val="CC9C4A"/>
                </a:solidFill>
                <a:latin typeface="Muli Bold"/>
                <a:ea typeface="Muli Bold"/>
                <a:cs typeface="Muli Bold"/>
                <a:sym typeface="Muli Bold"/>
              </a:rPr>
              <a:t>Cladding Supports: </a:t>
            </a:r>
            <a:r>
              <a:rPr lang="en-US" b="1" dirty="0">
                <a:solidFill>
                  <a:schemeClr val="bg1">
                    <a:lumMod val="65000"/>
                  </a:schemeClr>
                </a:solidFill>
                <a:latin typeface="Muli Bold"/>
                <a:ea typeface="Muli Bold"/>
                <a:cs typeface="Muli Bold"/>
                <a:sym typeface="Muli Bold"/>
              </a:rPr>
              <a:t>offset from structure to allow for continuous insulation to pass behind cladding except at the support point</a:t>
            </a:r>
            <a:endParaRPr lang="en-US" sz="2299" b="1" dirty="0">
              <a:solidFill>
                <a:schemeClr val="bg1">
                  <a:lumMod val="65000"/>
                </a:schemeClr>
              </a:solidFill>
              <a:latin typeface="Muli Bold"/>
              <a:ea typeface="Muli Bold"/>
              <a:cs typeface="Muli Bold"/>
              <a:sym typeface="Muli Bold"/>
            </a:endParaRPr>
          </a:p>
          <a:p>
            <a:pPr marL="800100" lvl="1" indent="-342900">
              <a:lnSpc>
                <a:spcPts val="3219"/>
              </a:lnSpc>
              <a:buFont typeface="Arial" panose="020B0604020202020204" pitchFamily="34" charset="0"/>
              <a:buChar char="•"/>
            </a:pPr>
            <a:r>
              <a:rPr lang="en-US" sz="2299" b="1" dirty="0">
                <a:solidFill>
                  <a:srgbClr val="CC9C4A"/>
                </a:solidFill>
                <a:latin typeface="Muli Bold"/>
                <a:ea typeface="Muli Bold"/>
                <a:cs typeface="Muli Bold"/>
                <a:sym typeface="Muli Bold"/>
              </a:rPr>
              <a:t>Beams &amp; Columns: </a:t>
            </a:r>
            <a:r>
              <a:rPr lang="en-US" b="1" dirty="0">
                <a:solidFill>
                  <a:schemeClr val="bg1">
                    <a:lumMod val="65000"/>
                  </a:schemeClr>
                </a:solidFill>
                <a:latin typeface="Muli Bold"/>
                <a:ea typeface="Muli Bold"/>
                <a:cs typeface="Muli Bold"/>
                <a:sym typeface="Muli Bold"/>
              </a:rPr>
              <a:t>covered with R-5 for at least 2 ft</a:t>
            </a:r>
          </a:p>
          <a:p>
            <a:pPr marL="800100" lvl="1" indent="-342900">
              <a:lnSpc>
                <a:spcPts val="3219"/>
              </a:lnSpc>
              <a:buFont typeface="Arial" panose="020B0604020202020204" pitchFamily="34" charset="0"/>
              <a:buChar char="•"/>
            </a:pPr>
            <a:r>
              <a:rPr lang="en-US" sz="2299" b="1" dirty="0">
                <a:solidFill>
                  <a:srgbClr val="CC9C4A"/>
                </a:solidFill>
                <a:latin typeface="Muli Bold"/>
                <a:ea typeface="Muli Bold"/>
                <a:cs typeface="Muli Bold"/>
                <a:sym typeface="Muli Bold"/>
              </a:rPr>
              <a:t>Vertical fenestrations: </a:t>
            </a:r>
            <a:r>
              <a:rPr lang="en-US" b="1" dirty="0">
                <a:solidFill>
                  <a:schemeClr val="bg1">
                    <a:lumMod val="65000"/>
                  </a:schemeClr>
                </a:solidFill>
                <a:latin typeface="Muli Bold"/>
                <a:ea typeface="Muli Bold"/>
                <a:cs typeface="Muli Bold"/>
                <a:sym typeface="Muli Bold"/>
              </a:rPr>
              <a:t>non-metal thermal break in the frame, R-3 for or wood buck at least 1.5 inches, accounted in U-factor calculation</a:t>
            </a:r>
          </a:p>
          <a:p>
            <a:pPr marL="800100" lvl="1" indent="-342900">
              <a:lnSpc>
                <a:spcPts val="3219"/>
              </a:lnSpc>
              <a:buFont typeface="Arial" panose="020B0604020202020204" pitchFamily="34" charset="0"/>
              <a:buChar char="•"/>
            </a:pPr>
            <a:r>
              <a:rPr lang="en-US" sz="2299" b="1" dirty="0">
                <a:solidFill>
                  <a:srgbClr val="CC9C4A"/>
                </a:solidFill>
                <a:latin typeface="Muli Bold"/>
                <a:ea typeface="Muli Bold"/>
                <a:cs typeface="Muli Bold"/>
                <a:sym typeface="Muli Bold"/>
              </a:rPr>
              <a:t>Parapets: </a:t>
            </a:r>
            <a:r>
              <a:rPr lang="en-US" b="1" dirty="0">
                <a:solidFill>
                  <a:schemeClr val="bg1">
                    <a:lumMod val="65000"/>
                  </a:schemeClr>
                </a:solidFill>
                <a:latin typeface="Muli Bold"/>
                <a:ea typeface="Muli Bold"/>
                <a:cs typeface="Muli Bold"/>
                <a:sym typeface="Muli Bold"/>
              </a:rPr>
              <a:t>continuous insulation on both sides of parapet walls, cavity insulation</a:t>
            </a:r>
            <a:endParaRPr lang="en-US" sz="2299" b="1" dirty="0">
              <a:solidFill>
                <a:schemeClr val="bg1">
                  <a:lumMod val="65000"/>
                </a:schemeClr>
              </a:solidFill>
              <a:latin typeface="Muli Bold"/>
              <a:ea typeface="Muli Bold"/>
              <a:cs typeface="Muli Bold"/>
              <a:sym typeface="Muli Bold"/>
            </a:endParaRPr>
          </a:p>
        </p:txBody>
      </p:sp>
      <p:sp>
        <p:nvSpPr>
          <p:cNvPr id="11" name="AutoShape 11">
            <a:extLst>
              <a:ext uri="{FF2B5EF4-FFF2-40B4-BE49-F238E27FC236}">
                <a16:creationId xmlns:a16="http://schemas.microsoft.com/office/drawing/2014/main" id="{5E38CBE6-959D-664C-FEEB-75E38838F375}"/>
              </a:ext>
            </a:extLst>
          </p:cNvPr>
          <p:cNvSpPr/>
          <p:nvPr/>
        </p:nvSpPr>
        <p:spPr>
          <a:xfrm flipV="1">
            <a:off x="4663432" y="9082392"/>
            <a:ext cx="11570665" cy="4763"/>
          </a:xfrm>
          <a:prstGeom prst="line">
            <a:avLst/>
          </a:prstGeom>
          <a:ln w="9525" cap="rnd">
            <a:solidFill>
              <a:srgbClr val="000000"/>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3917908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a:extLst>
            <a:ext uri="{FF2B5EF4-FFF2-40B4-BE49-F238E27FC236}">
              <a16:creationId xmlns:a16="http://schemas.microsoft.com/office/drawing/2014/main" id="{1679D2F8-EBC8-8A73-ECC6-228FA6F9646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D6DFE28-8205-D919-E292-13BE7C427E95}"/>
              </a:ext>
            </a:extLst>
          </p:cNvPr>
          <p:cNvSpPr/>
          <p:nvPr/>
        </p:nvSpPr>
        <p:spPr>
          <a:xfrm flipH="1">
            <a:off x="-1113500" y="7462685"/>
            <a:ext cx="6376911" cy="5648629"/>
          </a:xfrm>
          <a:custGeom>
            <a:avLst/>
            <a:gdLst/>
            <a:ahLst/>
            <a:cxnLst/>
            <a:rect l="l" t="t" r="r" b="b"/>
            <a:pathLst>
              <a:path w="6376911" h="5648629">
                <a:moveTo>
                  <a:pt x="6376911" y="0"/>
                </a:moveTo>
                <a:lnTo>
                  <a:pt x="0" y="0"/>
                </a:lnTo>
                <a:lnTo>
                  <a:pt x="0" y="5648630"/>
                </a:lnTo>
                <a:lnTo>
                  <a:pt x="6376911" y="5648630"/>
                </a:lnTo>
                <a:lnTo>
                  <a:pt x="6376911"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75754C40-D6F6-C09E-F745-739865DCD87B}"/>
              </a:ext>
            </a:extLst>
          </p:cNvPr>
          <p:cNvSpPr/>
          <p:nvPr/>
        </p:nvSpPr>
        <p:spPr>
          <a:xfrm flipH="1">
            <a:off x="15283223" y="-2696907"/>
            <a:ext cx="8411905" cy="7451214"/>
          </a:xfrm>
          <a:custGeom>
            <a:avLst/>
            <a:gdLst/>
            <a:ahLst/>
            <a:cxnLst/>
            <a:rect l="l" t="t" r="r" b="b"/>
            <a:pathLst>
              <a:path w="8411905" h="7451214">
                <a:moveTo>
                  <a:pt x="8411904" y="0"/>
                </a:moveTo>
                <a:lnTo>
                  <a:pt x="0" y="0"/>
                </a:lnTo>
                <a:lnTo>
                  <a:pt x="0" y="7451214"/>
                </a:lnTo>
                <a:lnTo>
                  <a:pt x="8411904" y="7451214"/>
                </a:lnTo>
                <a:lnTo>
                  <a:pt x="841190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a:extLst>
              <a:ext uri="{FF2B5EF4-FFF2-40B4-BE49-F238E27FC236}">
                <a16:creationId xmlns:a16="http://schemas.microsoft.com/office/drawing/2014/main" id="{D347680B-EE80-2225-760C-967653209003}"/>
              </a:ext>
            </a:extLst>
          </p:cNvPr>
          <p:cNvSpPr txBox="1"/>
          <p:nvPr/>
        </p:nvSpPr>
        <p:spPr>
          <a:xfrm>
            <a:off x="1028700" y="1028700"/>
            <a:ext cx="13377365" cy="615810"/>
          </a:xfrm>
          <a:prstGeom prst="rect">
            <a:avLst/>
          </a:prstGeom>
        </p:spPr>
        <p:txBody>
          <a:bodyPr lIns="0" tIns="0" rIns="0" bIns="0" rtlCol="0" anchor="t">
            <a:spAutoFit/>
          </a:bodyPr>
          <a:lstStyle/>
          <a:p>
            <a:pPr marL="0" lvl="0" indent="0" algn="l">
              <a:lnSpc>
                <a:spcPts val="5096"/>
              </a:lnSpc>
              <a:spcBef>
                <a:spcPct val="0"/>
              </a:spcBef>
            </a:pPr>
            <a:r>
              <a:rPr lang="en-US" sz="4247" b="1" dirty="0">
                <a:solidFill>
                  <a:srgbClr val="1A1A1A"/>
                </a:solidFill>
                <a:latin typeface="Neue Montreal Bold"/>
                <a:ea typeface="Neue Montreal Bold"/>
                <a:cs typeface="Neue Montreal Bold"/>
                <a:sym typeface="Neue Montreal Bold"/>
              </a:rPr>
              <a:t>2024 Focused Items</a:t>
            </a:r>
          </a:p>
        </p:txBody>
      </p:sp>
      <p:sp>
        <p:nvSpPr>
          <p:cNvPr id="5" name="Freeform 5">
            <a:extLst>
              <a:ext uri="{FF2B5EF4-FFF2-40B4-BE49-F238E27FC236}">
                <a16:creationId xmlns:a16="http://schemas.microsoft.com/office/drawing/2014/main" id="{FC803B7B-EDFD-F4A8-90BD-1CFF4B629AD4}"/>
              </a:ext>
            </a:extLst>
          </p:cNvPr>
          <p:cNvSpPr/>
          <p:nvPr/>
        </p:nvSpPr>
        <p:spPr>
          <a:xfrm>
            <a:off x="16413461" y="9258300"/>
            <a:ext cx="1428209" cy="727161"/>
          </a:xfrm>
          <a:custGeom>
            <a:avLst/>
            <a:gdLst/>
            <a:ahLst/>
            <a:cxnLst/>
            <a:rect l="l" t="t" r="r" b="b"/>
            <a:pathLst>
              <a:path w="1428209" h="727161">
                <a:moveTo>
                  <a:pt x="0" y="0"/>
                </a:moveTo>
                <a:lnTo>
                  <a:pt x="1428209" y="0"/>
                </a:lnTo>
                <a:lnTo>
                  <a:pt x="1428209" y="727161"/>
                </a:lnTo>
                <a:lnTo>
                  <a:pt x="0" y="727161"/>
                </a:lnTo>
                <a:lnTo>
                  <a:pt x="0" y="0"/>
                </a:lnTo>
                <a:close/>
              </a:path>
            </a:pathLst>
          </a:custGeom>
          <a:blipFill>
            <a:blip r:embed="rId4"/>
            <a:stretch>
              <a:fillRect/>
            </a:stretch>
          </a:blipFill>
        </p:spPr>
        <p:txBody>
          <a:bodyPr/>
          <a:lstStyle/>
          <a:p>
            <a:endParaRPr lang="en-US"/>
          </a:p>
        </p:txBody>
      </p:sp>
      <p:sp>
        <p:nvSpPr>
          <p:cNvPr id="6" name="TextBox 6">
            <a:extLst>
              <a:ext uri="{FF2B5EF4-FFF2-40B4-BE49-F238E27FC236}">
                <a16:creationId xmlns:a16="http://schemas.microsoft.com/office/drawing/2014/main" id="{04B61F51-0F6A-4769-A69A-35680E88A57E}"/>
              </a:ext>
            </a:extLst>
          </p:cNvPr>
          <p:cNvSpPr txBox="1"/>
          <p:nvPr/>
        </p:nvSpPr>
        <p:spPr>
          <a:xfrm>
            <a:off x="1028700" y="3524885"/>
            <a:ext cx="7269461" cy="3661259"/>
          </a:xfrm>
          <a:prstGeom prst="rect">
            <a:avLst/>
          </a:prstGeom>
        </p:spPr>
        <p:txBody>
          <a:bodyPr lIns="0" tIns="0" rIns="0" bIns="0" rtlCol="0" anchor="t">
            <a:spAutoFit/>
          </a:bodyPr>
          <a:lstStyle/>
          <a:p>
            <a:pPr algn="l">
              <a:lnSpc>
                <a:spcPts val="3219"/>
              </a:lnSpc>
            </a:pPr>
            <a:r>
              <a:rPr lang="en-US" sz="2299" dirty="0">
                <a:solidFill>
                  <a:srgbClr val="1A1A1A"/>
                </a:solidFill>
                <a:latin typeface="Muli"/>
                <a:ea typeface="Muli"/>
                <a:cs typeface="Muli"/>
                <a:sym typeface="Muli"/>
              </a:rPr>
              <a:t>+ </a:t>
            </a:r>
            <a:r>
              <a:rPr lang="en-US" sz="2299" dirty="0">
                <a:solidFill>
                  <a:srgbClr val="000000"/>
                </a:solidFill>
                <a:latin typeface="Muli"/>
                <a:ea typeface="Muli"/>
                <a:cs typeface="Muli"/>
                <a:sym typeface="Muli"/>
              </a:rPr>
              <a:t> Mechanical Penetration</a:t>
            </a:r>
          </a:p>
          <a:p>
            <a:pPr algn="l">
              <a:lnSpc>
                <a:spcPts val="3219"/>
              </a:lnSpc>
            </a:pPr>
            <a:endParaRPr lang="en-US" sz="2299" dirty="0">
              <a:solidFill>
                <a:srgbClr val="000000"/>
              </a:solidFill>
              <a:latin typeface="Muli"/>
              <a:ea typeface="Muli"/>
              <a:cs typeface="Muli"/>
              <a:sym typeface="Muli"/>
            </a:endParaRPr>
          </a:p>
          <a:p>
            <a:pPr algn="l">
              <a:lnSpc>
                <a:spcPts val="3219"/>
              </a:lnSpc>
            </a:pPr>
            <a:r>
              <a:rPr lang="en-US" sz="2299" dirty="0">
                <a:solidFill>
                  <a:srgbClr val="000000"/>
                </a:solidFill>
                <a:latin typeface="Muli"/>
                <a:ea typeface="Muli"/>
                <a:cs typeface="Muli"/>
                <a:sym typeface="Muli"/>
              </a:rPr>
              <a:t>+ Fenestration Allowance</a:t>
            </a:r>
          </a:p>
          <a:p>
            <a:pPr algn="l">
              <a:lnSpc>
                <a:spcPts val="3219"/>
              </a:lnSpc>
            </a:pPr>
            <a:r>
              <a:rPr lang="en-US" sz="2299" dirty="0">
                <a:solidFill>
                  <a:srgbClr val="000000"/>
                </a:solidFill>
                <a:latin typeface="Muli"/>
                <a:ea typeface="Muli"/>
                <a:cs typeface="Muli"/>
                <a:sym typeface="Muli"/>
              </a:rPr>
              <a:t>          </a:t>
            </a:r>
          </a:p>
          <a:p>
            <a:pPr algn="l">
              <a:lnSpc>
                <a:spcPts val="3219"/>
              </a:lnSpc>
            </a:pPr>
            <a:r>
              <a:rPr lang="en-US" sz="2299" dirty="0">
                <a:solidFill>
                  <a:srgbClr val="000000"/>
                </a:solidFill>
                <a:latin typeface="Muli"/>
                <a:ea typeface="Muli"/>
                <a:cs typeface="Muli"/>
                <a:sym typeface="Muli"/>
              </a:rPr>
              <a:t>+ Thermal Bridging</a:t>
            </a:r>
          </a:p>
          <a:p>
            <a:pPr algn="l">
              <a:lnSpc>
                <a:spcPts val="3219"/>
              </a:lnSpc>
            </a:pPr>
            <a:endParaRPr lang="en-US" sz="2299" dirty="0">
              <a:solidFill>
                <a:srgbClr val="000000"/>
              </a:solidFill>
              <a:latin typeface="Muli"/>
              <a:ea typeface="Muli"/>
              <a:cs typeface="Muli"/>
              <a:sym typeface="Muli"/>
            </a:endParaRPr>
          </a:p>
          <a:p>
            <a:pPr>
              <a:lnSpc>
                <a:spcPts val="3219"/>
              </a:lnSpc>
            </a:pPr>
            <a:r>
              <a:rPr lang="en-US" sz="2299" dirty="0">
                <a:solidFill>
                  <a:srgbClr val="000000"/>
                </a:solidFill>
                <a:latin typeface="Muli"/>
                <a:ea typeface="Muli"/>
                <a:cs typeface="Muli"/>
                <a:sym typeface="Muli"/>
              </a:rPr>
              <a:t>+ Envelope Testing</a:t>
            </a:r>
          </a:p>
          <a:p>
            <a:pPr algn="l">
              <a:lnSpc>
                <a:spcPts val="3219"/>
              </a:lnSpc>
            </a:pPr>
            <a:endParaRPr lang="en-US" sz="2299" dirty="0">
              <a:solidFill>
                <a:srgbClr val="000000"/>
              </a:solidFill>
              <a:latin typeface="Muli"/>
              <a:ea typeface="Muli"/>
              <a:cs typeface="Muli"/>
              <a:sym typeface="Muli"/>
            </a:endParaRPr>
          </a:p>
          <a:p>
            <a:pPr algn="l">
              <a:lnSpc>
                <a:spcPts val="3219"/>
              </a:lnSpc>
            </a:pPr>
            <a:endParaRPr lang="en-US" sz="2299" dirty="0">
              <a:solidFill>
                <a:srgbClr val="000000"/>
              </a:solidFill>
              <a:latin typeface="Muli"/>
              <a:ea typeface="Muli"/>
              <a:cs typeface="Muli"/>
              <a:sym typeface="Muli"/>
            </a:endParaRPr>
          </a:p>
        </p:txBody>
      </p:sp>
      <p:sp>
        <p:nvSpPr>
          <p:cNvPr id="7" name="AutoShape 7">
            <a:extLst>
              <a:ext uri="{FF2B5EF4-FFF2-40B4-BE49-F238E27FC236}">
                <a16:creationId xmlns:a16="http://schemas.microsoft.com/office/drawing/2014/main" id="{40DF83E4-96BF-25E8-07F9-DC8CC4192081}"/>
              </a:ext>
            </a:extLst>
          </p:cNvPr>
          <p:cNvSpPr/>
          <p:nvPr/>
        </p:nvSpPr>
        <p:spPr>
          <a:xfrm flipV="1">
            <a:off x="3657600" y="6210300"/>
            <a:ext cx="2427084" cy="4210"/>
          </a:xfrm>
          <a:prstGeom prst="line">
            <a:avLst/>
          </a:prstGeom>
          <a:ln w="38100" cap="flat">
            <a:solidFill>
              <a:srgbClr val="000000"/>
            </a:solidFill>
            <a:prstDash val="solid"/>
            <a:headEnd type="none" w="sm" len="sm"/>
            <a:tailEnd type="arrow" w="med" len="sm"/>
          </a:ln>
        </p:spPr>
        <p:txBody>
          <a:bodyPr/>
          <a:lstStyle/>
          <a:p>
            <a:endParaRPr lang="en-US"/>
          </a:p>
        </p:txBody>
      </p:sp>
      <p:sp>
        <p:nvSpPr>
          <p:cNvPr id="9" name="TextBox 9">
            <a:extLst>
              <a:ext uri="{FF2B5EF4-FFF2-40B4-BE49-F238E27FC236}">
                <a16:creationId xmlns:a16="http://schemas.microsoft.com/office/drawing/2014/main" id="{8B57F834-0C9B-0522-56FF-A389FB5CAE8F}"/>
              </a:ext>
            </a:extLst>
          </p:cNvPr>
          <p:cNvSpPr txBox="1"/>
          <p:nvPr/>
        </p:nvSpPr>
        <p:spPr>
          <a:xfrm>
            <a:off x="6084684" y="4225166"/>
            <a:ext cx="9936461" cy="3250890"/>
          </a:xfrm>
          <a:custGeom>
            <a:avLst/>
            <a:gdLst>
              <a:gd name="connsiteX0" fmla="*/ 0 w 9936461"/>
              <a:gd name="connsiteY0" fmla="*/ 0 h 3250890"/>
              <a:gd name="connsiteX1" fmla="*/ 761795 w 9936461"/>
              <a:gd name="connsiteY1" fmla="*/ 0 h 3250890"/>
              <a:gd name="connsiteX2" fmla="*/ 1523591 w 9936461"/>
              <a:gd name="connsiteY2" fmla="*/ 0 h 3250890"/>
              <a:gd name="connsiteX3" fmla="*/ 2285386 w 9936461"/>
              <a:gd name="connsiteY3" fmla="*/ 0 h 3250890"/>
              <a:gd name="connsiteX4" fmla="*/ 2749088 w 9936461"/>
              <a:gd name="connsiteY4" fmla="*/ 0 h 3250890"/>
              <a:gd name="connsiteX5" fmla="*/ 3113424 w 9936461"/>
              <a:gd name="connsiteY5" fmla="*/ 0 h 3250890"/>
              <a:gd name="connsiteX6" fmla="*/ 3577126 w 9936461"/>
              <a:gd name="connsiteY6" fmla="*/ 0 h 3250890"/>
              <a:gd name="connsiteX7" fmla="*/ 4438286 w 9936461"/>
              <a:gd name="connsiteY7" fmla="*/ 0 h 3250890"/>
              <a:gd name="connsiteX8" fmla="*/ 4901987 w 9936461"/>
              <a:gd name="connsiteY8" fmla="*/ 0 h 3250890"/>
              <a:gd name="connsiteX9" fmla="*/ 5465054 w 9936461"/>
              <a:gd name="connsiteY9" fmla="*/ 0 h 3250890"/>
              <a:gd name="connsiteX10" fmla="*/ 6127484 w 9936461"/>
              <a:gd name="connsiteY10" fmla="*/ 0 h 3250890"/>
              <a:gd name="connsiteX11" fmla="*/ 6889280 w 9936461"/>
              <a:gd name="connsiteY11" fmla="*/ 0 h 3250890"/>
              <a:gd name="connsiteX12" fmla="*/ 7651075 w 9936461"/>
              <a:gd name="connsiteY12" fmla="*/ 0 h 3250890"/>
              <a:gd name="connsiteX13" fmla="*/ 8015412 w 9936461"/>
              <a:gd name="connsiteY13" fmla="*/ 0 h 3250890"/>
              <a:gd name="connsiteX14" fmla="*/ 8578478 w 9936461"/>
              <a:gd name="connsiteY14" fmla="*/ 0 h 3250890"/>
              <a:gd name="connsiteX15" fmla="*/ 9340273 w 9936461"/>
              <a:gd name="connsiteY15" fmla="*/ 0 h 3250890"/>
              <a:gd name="connsiteX16" fmla="*/ 9936461 w 9936461"/>
              <a:gd name="connsiteY16" fmla="*/ 0 h 3250890"/>
              <a:gd name="connsiteX17" fmla="*/ 9936461 w 9936461"/>
              <a:gd name="connsiteY17" fmla="*/ 715196 h 3250890"/>
              <a:gd name="connsiteX18" fmla="*/ 9936461 w 9936461"/>
              <a:gd name="connsiteY18" fmla="*/ 1430392 h 3250890"/>
              <a:gd name="connsiteX19" fmla="*/ 9936461 w 9936461"/>
              <a:gd name="connsiteY19" fmla="*/ 1983043 h 3250890"/>
              <a:gd name="connsiteX20" fmla="*/ 9936461 w 9936461"/>
              <a:gd name="connsiteY20" fmla="*/ 2633221 h 3250890"/>
              <a:gd name="connsiteX21" fmla="*/ 9936461 w 9936461"/>
              <a:gd name="connsiteY21" fmla="*/ 3250890 h 3250890"/>
              <a:gd name="connsiteX22" fmla="*/ 9174666 w 9936461"/>
              <a:gd name="connsiteY22" fmla="*/ 3250890 h 3250890"/>
              <a:gd name="connsiteX23" fmla="*/ 8810329 w 9936461"/>
              <a:gd name="connsiteY23" fmla="*/ 3250890 h 3250890"/>
              <a:gd name="connsiteX24" fmla="*/ 7949169 w 9936461"/>
              <a:gd name="connsiteY24" fmla="*/ 3250890 h 3250890"/>
              <a:gd name="connsiteX25" fmla="*/ 7584832 w 9936461"/>
              <a:gd name="connsiteY25" fmla="*/ 3250890 h 3250890"/>
              <a:gd name="connsiteX26" fmla="*/ 6723672 w 9936461"/>
              <a:gd name="connsiteY26" fmla="*/ 3250890 h 3250890"/>
              <a:gd name="connsiteX27" fmla="*/ 5862512 w 9936461"/>
              <a:gd name="connsiteY27" fmla="*/ 3250890 h 3250890"/>
              <a:gd name="connsiteX28" fmla="*/ 5200081 w 9936461"/>
              <a:gd name="connsiteY28" fmla="*/ 3250890 h 3250890"/>
              <a:gd name="connsiteX29" fmla="*/ 4835744 w 9936461"/>
              <a:gd name="connsiteY29" fmla="*/ 3250890 h 3250890"/>
              <a:gd name="connsiteX30" fmla="*/ 4471407 w 9936461"/>
              <a:gd name="connsiteY30" fmla="*/ 3250890 h 3250890"/>
              <a:gd name="connsiteX31" fmla="*/ 3610247 w 9936461"/>
              <a:gd name="connsiteY31" fmla="*/ 3250890 h 3250890"/>
              <a:gd name="connsiteX32" fmla="*/ 3146546 w 9936461"/>
              <a:gd name="connsiteY32" fmla="*/ 3250890 h 3250890"/>
              <a:gd name="connsiteX33" fmla="*/ 2682844 w 9936461"/>
              <a:gd name="connsiteY33" fmla="*/ 3250890 h 3250890"/>
              <a:gd name="connsiteX34" fmla="*/ 2020414 w 9936461"/>
              <a:gd name="connsiteY34" fmla="*/ 3250890 h 3250890"/>
              <a:gd name="connsiteX35" fmla="*/ 1556712 w 9936461"/>
              <a:gd name="connsiteY35" fmla="*/ 3250890 h 3250890"/>
              <a:gd name="connsiteX36" fmla="*/ 1093011 w 9936461"/>
              <a:gd name="connsiteY36" fmla="*/ 3250890 h 3250890"/>
              <a:gd name="connsiteX37" fmla="*/ 0 w 9936461"/>
              <a:gd name="connsiteY37" fmla="*/ 3250890 h 3250890"/>
              <a:gd name="connsiteX38" fmla="*/ 0 w 9936461"/>
              <a:gd name="connsiteY38" fmla="*/ 2600712 h 3250890"/>
              <a:gd name="connsiteX39" fmla="*/ 0 w 9936461"/>
              <a:gd name="connsiteY39" fmla="*/ 2048061 h 3250890"/>
              <a:gd name="connsiteX40" fmla="*/ 0 w 9936461"/>
              <a:gd name="connsiteY40" fmla="*/ 1365374 h 3250890"/>
              <a:gd name="connsiteX41" fmla="*/ 0 w 9936461"/>
              <a:gd name="connsiteY41" fmla="*/ 747705 h 3250890"/>
              <a:gd name="connsiteX42" fmla="*/ 0 w 9936461"/>
              <a:gd name="connsiteY42" fmla="*/ 0 h 325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936461" h="3250890" fill="none" extrusionOk="0">
                <a:moveTo>
                  <a:pt x="0" y="0"/>
                </a:moveTo>
                <a:cubicBezTo>
                  <a:pt x="182522" y="-10005"/>
                  <a:pt x="392080" y="9940"/>
                  <a:pt x="761795" y="0"/>
                </a:cubicBezTo>
                <a:cubicBezTo>
                  <a:pt x="1131511" y="-9940"/>
                  <a:pt x="1315857" y="2183"/>
                  <a:pt x="1523591" y="0"/>
                </a:cubicBezTo>
                <a:cubicBezTo>
                  <a:pt x="1731325" y="-2183"/>
                  <a:pt x="1977461" y="21407"/>
                  <a:pt x="2285386" y="0"/>
                </a:cubicBezTo>
                <a:cubicBezTo>
                  <a:pt x="2593311" y="-21407"/>
                  <a:pt x="2528787" y="15831"/>
                  <a:pt x="2749088" y="0"/>
                </a:cubicBezTo>
                <a:cubicBezTo>
                  <a:pt x="2969389" y="-15831"/>
                  <a:pt x="2972284" y="14564"/>
                  <a:pt x="3113424" y="0"/>
                </a:cubicBezTo>
                <a:cubicBezTo>
                  <a:pt x="3254564" y="-14564"/>
                  <a:pt x="3431562" y="-4846"/>
                  <a:pt x="3577126" y="0"/>
                </a:cubicBezTo>
                <a:cubicBezTo>
                  <a:pt x="3722690" y="4846"/>
                  <a:pt x="4031859" y="7870"/>
                  <a:pt x="4438286" y="0"/>
                </a:cubicBezTo>
                <a:cubicBezTo>
                  <a:pt x="4844713" y="-7870"/>
                  <a:pt x="4736318" y="6726"/>
                  <a:pt x="4901987" y="0"/>
                </a:cubicBezTo>
                <a:cubicBezTo>
                  <a:pt x="5067656" y="-6726"/>
                  <a:pt x="5244214" y="10367"/>
                  <a:pt x="5465054" y="0"/>
                </a:cubicBezTo>
                <a:cubicBezTo>
                  <a:pt x="5685894" y="-10367"/>
                  <a:pt x="5944196" y="-31553"/>
                  <a:pt x="6127484" y="0"/>
                </a:cubicBezTo>
                <a:cubicBezTo>
                  <a:pt x="6310772" y="31553"/>
                  <a:pt x="6517630" y="-20922"/>
                  <a:pt x="6889280" y="0"/>
                </a:cubicBezTo>
                <a:cubicBezTo>
                  <a:pt x="7260930" y="20922"/>
                  <a:pt x="7385704" y="-10500"/>
                  <a:pt x="7651075" y="0"/>
                </a:cubicBezTo>
                <a:cubicBezTo>
                  <a:pt x="7916447" y="10500"/>
                  <a:pt x="7892974" y="8994"/>
                  <a:pt x="8015412" y="0"/>
                </a:cubicBezTo>
                <a:cubicBezTo>
                  <a:pt x="8137850" y="-8994"/>
                  <a:pt x="8449538" y="-18121"/>
                  <a:pt x="8578478" y="0"/>
                </a:cubicBezTo>
                <a:cubicBezTo>
                  <a:pt x="8707418" y="18121"/>
                  <a:pt x="9031079" y="-9371"/>
                  <a:pt x="9340273" y="0"/>
                </a:cubicBezTo>
                <a:cubicBezTo>
                  <a:pt x="9649467" y="9371"/>
                  <a:pt x="9661784" y="8302"/>
                  <a:pt x="9936461" y="0"/>
                </a:cubicBezTo>
                <a:cubicBezTo>
                  <a:pt x="9918869" y="186404"/>
                  <a:pt x="9951202" y="543553"/>
                  <a:pt x="9936461" y="715196"/>
                </a:cubicBezTo>
                <a:cubicBezTo>
                  <a:pt x="9921720" y="886839"/>
                  <a:pt x="9922077" y="1213569"/>
                  <a:pt x="9936461" y="1430392"/>
                </a:cubicBezTo>
                <a:cubicBezTo>
                  <a:pt x="9950845" y="1647215"/>
                  <a:pt x="9961651" y="1752609"/>
                  <a:pt x="9936461" y="1983043"/>
                </a:cubicBezTo>
                <a:cubicBezTo>
                  <a:pt x="9911271" y="2213477"/>
                  <a:pt x="9941789" y="2485123"/>
                  <a:pt x="9936461" y="2633221"/>
                </a:cubicBezTo>
                <a:cubicBezTo>
                  <a:pt x="9931133" y="2781319"/>
                  <a:pt x="9944326" y="2952943"/>
                  <a:pt x="9936461" y="3250890"/>
                </a:cubicBezTo>
                <a:cubicBezTo>
                  <a:pt x="9644330" y="3272887"/>
                  <a:pt x="9530252" y="3235642"/>
                  <a:pt x="9174666" y="3250890"/>
                </a:cubicBezTo>
                <a:cubicBezTo>
                  <a:pt x="8819080" y="3266138"/>
                  <a:pt x="8889332" y="3252461"/>
                  <a:pt x="8810329" y="3250890"/>
                </a:cubicBezTo>
                <a:cubicBezTo>
                  <a:pt x="8731326" y="3249319"/>
                  <a:pt x="8148136" y="3279048"/>
                  <a:pt x="7949169" y="3250890"/>
                </a:cubicBezTo>
                <a:cubicBezTo>
                  <a:pt x="7750202" y="3222732"/>
                  <a:pt x="7724761" y="3245395"/>
                  <a:pt x="7584832" y="3250890"/>
                </a:cubicBezTo>
                <a:cubicBezTo>
                  <a:pt x="7444903" y="3256385"/>
                  <a:pt x="6984936" y="3280810"/>
                  <a:pt x="6723672" y="3250890"/>
                </a:cubicBezTo>
                <a:cubicBezTo>
                  <a:pt x="6462408" y="3220970"/>
                  <a:pt x="6117681" y="3215307"/>
                  <a:pt x="5862512" y="3250890"/>
                </a:cubicBezTo>
                <a:cubicBezTo>
                  <a:pt x="5607343" y="3286473"/>
                  <a:pt x="5403901" y="3247775"/>
                  <a:pt x="5200081" y="3250890"/>
                </a:cubicBezTo>
                <a:cubicBezTo>
                  <a:pt x="4996261" y="3254005"/>
                  <a:pt x="4911278" y="3262306"/>
                  <a:pt x="4835744" y="3250890"/>
                </a:cubicBezTo>
                <a:cubicBezTo>
                  <a:pt x="4760210" y="3239474"/>
                  <a:pt x="4599014" y="3249190"/>
                  <a:pt x="4471407" y="3250890"/>
                </a:cubicBezTo>
                <a:cubicBezTo>
                  <a:pt x="4343800" y="3252590"/>
                  <a:pt x="3839194" y="3229869"/>
                  <a:pt x="3610247" y="3250890"/>
                </a:cubicBezTo>
                <a:cubicBezTo>
                  <a:pt x="3381300" y="3271911"/>
                  <a:pt x="3316634" y="3270259"/>
                  <a:pt x="3146546" y="3250890"/>
                </a:cubicBezTo>
                <a:cubicBezTo>
                  <a:pt x="2976458" y="3231521"/>
                  <a:pt x="2862757" y="3259627"/>
                  <a:pt x="2682844" y="3250890"/>
                </a:cubicBezTo>
                <a:cubicBezTo>
                  <a:pt x="2502931" y="3242153"/>
                  <a:pt x="2286753" y="3240693"/>
                  <a:pt x="2020414" y="3250890"/>
                </a:cubicBezTo>
                <a:cubicBezTo>
                  <a:pt x="1754075" y="3261088"/>
                  <a:pt x="1739945" y="3249403"/>
                  <a:pt x="1556712" y="3250890"/>
                </a:cubicBezTo>
                <a:cubicBezTo>
                  <a:pt x="1373479" y="3252377"/>
                  <a:pt x="1192729" y="3250465"/>
                  <a:pt x="1093011" y="3250890"/>
                </a:cubicBezTo>
                <a:cubicBezTo>
                  <a:pt x="993293" y="3251315"/>
                  <a:pt x="495495" y="3297130"/>
                  <a:pt x="0" y="3250890"/>
                </a:cubicBezTo>
                <a:cubicBezTo>
                  <a:pt x="30026" y="2948899"/>
                  <a:pt x="-17512" y="2773203"/>
                  <a:pt x="0" y="2600712"/>
                </a:cubicBezTo>
                <a:cubicBezTo>
                  <a:pt x="17512" y="2428221"/>
                  <a:pt x="-26247" y="2260098"/>
                  <a:pt x="0" y="2048061"/>
                </a:cubicBezTo>
                <a:cubicBezTo>
                  <a:pt x="26247" y="1836024"/>
                  <a:pt x="6685" y="1561760"/>
                  <a:pt x="0" y="1365374"/>
                </a:cubicBezTo>
                <a:cubicBezTo>
                  <a:pt x="-6685" y="1168988"/>
                  <a:pt x="8549" y="979916"/>
                  <a:pt x="0" y="747705"/>
                </a:cubicBezTo>
                <a:cubicBezTo>
                  <a:pt x="-8549" y="515494"/>
                  <a:pt x="19139" y="272480"/>
                  <a:pt x="0" y="0"/>
                </a:cubicBezTo>
                <a:close/>
              </a:path>
              <a:path w="9936461" h="3250890" stroke="0" extrusionOk="0">
                <a:moveTo>
                  <a:pt x="0" y="0"/>
                </a:moveTo>
                <a:cubicBezTo>
                  <a:pt x="387778" y="-9292"/>
                  <a:pt x="555684" y="-36321"/>
                  <a:pt x="861160" y="0"/>
                </a:cubicBezTo>
                <a:cubicBezTo>
                  <a:pt x="1166636" y="36321"/>
                  <a:pt x="1316081" y="22860"/>
                  <a:pt x="1523591" y="0"/>
                </a:cubicBezTo>
                <a:cubicBezTo>
                  <a:pt x="1731101" y="-22860"/>
                  <a:pt x="1814328" y="4554"/>
                  <a:pt x="1987292" y="0"/>
                </a:cubicBezTo>
                <a:cubicBezTo>
                  <a:pt x="2160256" y="-4554"/>
                  <a:pt x="2319905" y="7663"/>
                  <a:pt x="2649723" y="0"/>
                </a:cubicBezTo>
                <a:cubicBezTo>
                  <a:pt x="2979541" y="-7663"/>
                  <a:pt x="3268252" y="11139"/>
                  <a:pt x="3510883" y="0"/>
                </a:cubicBezTo>
                <a:cubicBezTo>
                  <a:pt x="3753514" y="-11139"/>
                  <a:pt x="3779667" y="2736"/>
                  <a:pt x="3974584" y="0"/>
                </a:cubicBezTo>
                <a:cubicBezTo>
                  <a:pt x="4169501" y="-2736"/>
                  <a:pt x="4156858" y="-1676"/>
                  <a:pt x="4338921" y="0"/>
                </a:cubicBezTo>
                <a:cubicBezTo>
                  <a:pt x="4520984" y="1676"/>
                  <a:pt x="4771883" y="-15360"/>
                  <a:pt x="5001352" y="0"/>
                </a:cubicBezTo>
                <a:cubicBezTo>
                  <a:pt x="5230821" y="15360"/>
                  <a:pt x="5477710" y="-27685"/>
                  <a:pt x="5663783" y="0"/>
                </a:cubicBezTo>
                <a:cubicBezTo>
                  <a:pt x="5849856" y="27685"/>
                  <a:pt x="6166013" y="28380"/>
                  <a:pt x="6425578" y="0"/>
                </a:cubicBezTo>
                <a:cubicBezTo>
                  <a:pt x="6685144" y="-28380"/>
                  <a:pt x="6715940" y="11974"/>
                  <a:pt x="6988644" y="0"/>
                </a:cubicBezTo>
                <a:cubicBezTo>
                  <a:pt x="7261348" y="-11974"/>
                  <a:pt x="7272764" y="-6473"/>
                  <a:pt x="7352981" y="0"/>
                </a:cubicBezTo>
                <a:cubicBezTo>
                  <a:pt x="7433198" y="6473"/>
                  <a:pt x="7585699" y="12771"/>
                  <a:pt x="7816683" y="0"/>
                </a:cubicBezTo>
                <a:cubicBezTo>
                  <a:pt x="8047667" y="-12771"/>
                  <a:pt x="8305305" y="-27068"/>
                  <a:pt x="8677843" y="0"/>
                </a:cubicBezTo>
                <a:cubicBezTo>
                  <a:pt x="9050381" y="27068"/>
                  <a:pt x="8973546" y="-18418"/>
                  <a:pt x="9141544" y="0"/>
                </a:cubicBezTo>
                <a:cubicBezTo>
                  <a:pt x="9309542" y="18418"/>
                  <a:pt x="9721942" y="34458"/>
                  <a:pt x="9936461" y="0"/>
                </a:cubicBezTo>
                <a:cubicBezTo>
                  <a:pt x="9911399" y="226660"/>
                  <a:pt x="9948029" y="394872"/>
                  <a:pt x="9936461" y="585160"/>
                </a:cubicBezTo>
                <a:cubicBezTo>
                  <a:pt x="9924893" y="775448"/>
                  <a:pt x="9928058" y="983524"/>
                  <a:pt x="9936461" y="1300356"/>
                </a:cubicBezTo>
                <a:cubicBezTo>
                  <a:pt x="9944864" y="1617188"/>
                  <a:pt x="9964495" y="1734038"/>
                  <a:pt x="9936461" y="1918025"/>
                </a:cubicBezTo>
                <a:cubicBezTo>
                  <a:pt x="9908427" y="2102012"/>
                  <a:pt x="9924372" y="2260233"/>
                  <a:pt x="9936461" y="2503185"/>
                </a:cubicBezTo>
                <a:cubicBezTo>
                  <a:pt x="9948550" y="2746137"/>
                  <a:pt x="9936943" y="2960519"/>
                  <a:pt x="9936461" y="3250890"/>
                </a:cubicBezTo>
                <a:cubicBezTo>
                  <a:pt x="9746996" y="3263714"/>
                  <a:pt x="9530387" y="3277643"/>
                  <a:pt x="9274030" y="3250890"/>
                </a:cubicBezTo>
                <a:cubicBezTo>
                  <a:pt x="9017673" y="3224137"/>
                  <a:pt x="8860721" y="3242512"/>
                  <a:pt x="8611600" y="3250890"/>
                </a:cubicBezTo>
                <a:cubicBezTo>
                  <a:pt x="8362479" y="3259269"/>
                  <a:pt x="8251873" y="3261826"/>
                  <a:pt x="7949169" y="3250890"/>
                </a:cubicBezTo>
                <a:cubicBezTo>
                  <a:pt x="7646465" y="3239954"/>
                  <a:pt x="7429993" y="3231005"/>
                  <a:pt x="7187373" y="3250890"/>
                </a:cubicBezTo>
                <a:cubicBezTo>
                  <a:pt x="6944753" y="3270775"/>
                  <a:pt x="6708657" y="3219343"/>
                  <a:pt x="6326214" y="3250890"/>
                </a:cubicBezTo>
                <a:cubicBezTo>
                  <a:pt x="5943771" y="3282437"/>
                  <a:pt x="6140602" y="3259580"/>
                  <a:pt x="5961877" y="3250890"/>
                </a:cubicBezTo>
                <a:cubicBezTo>
                  <a:pt x="5783152" y="3242200"/>
                  <a:pt x="5765562" y="3238301"/>
                  <a:pt x="5597540" y="3250890"/>
                </a:cubicBezTo>
                <a:cubicBezTo>
                  <a:pt x="5429518" y="3263479"/>
                  <a:pt x="5166903" y="3271388"/>
                  <a:pt x="5034474" y="3250890"/>
                </a:cubicBezTo>
                <a:cubicBezTo>
                  <a:pt x="4902045" y="3230392"/>
                  <a:pt x="4508635" y="3272829"/>
                  <a:pt x="4372043" y="3250890"/>
                </a:cubicBezTo>
                <a:cubicBezTo>
                  <a:pt x="4235451" y="3228951"/>
                  <a:pt x="3977392" y="3256263"/>
                  <a:pt x="3808977" y="3250890"/>
                </a:cubicBezTo>
                <a:cubicBezTo>
                  <a:pt x="3640562" y="3245517"/>
                  <a:pt x="3231971" y="3269698"/>
                  <a:pt x="3047181" y="3250890"/>
                </a:cubicBezTo>
                <a:cubicBezTo>
                  <a:pt x="2862391" y="3232082"/>
                  <a:pt x="2600043" y="3263036"/>
                  <a:pt x="2186021" y="3250890"/>
                </a:cubicBezTo>
                <a:cubicBezTo>
                  <a:pt x="1771999" y="3238744"/>
                  <a:pt x="1681816" y="3277471"/>
                  <a:pt x="1523591" y="3250890"/>
                </a:cubicBezTo>
                <a:cubicBezTo>
                  <a:pt x="1365366" y="3224310"/>
                  <a:pt x="1162189" y="3240093"/>
                  <a:pt x="960525" y="3250890"/>
                </a:cubicBezTo>
                <a:cubicBezTo>
                  <a:pt x="758861" y="3261687"/>
                  <a:pt x="417490" y="3221582"/>
                  <a:pt x="0" y="3250890"/>
                </a:cubicBezTo>
                <a:cubicBezTo>
                  <a:pt x="7984" y="2975399"/>
                  <a:pt x="18333" y="2875024"/>
                  <a:pt x="0" y="2568203"/>
                </a:cubicBezTo>
                <a:cubicBezTo>
                  <a:pt x="-18333" y="2261382"/>
                  <a:pt x="16207" y="2137541"/>
                  <a:pt x="0" y="1853007"/>
                </a:cubicBezTo>
                <a:cubicBezTo>
                  <a:pt x="-16207" y="1568473"/>
                  <a:pt x="-23259" y="1535223"/>
                  <a:pt x="0" y="1300356"/>
                </a:cubicBezTo>
                <a:cubicBezTo>
                  <a:pt x="23259" y="1065489"/>
                  <a:pt x="3826" y="957083"/>
                  <a:pt x="0" y="747705"/>
                </a:cubicBezTo>
                <a:cubicBezTo>
                  <a:pt x="-3826" y="538327"/>
                  <a:pt x="30451" y="271872"/>
                  <a:pt x="0" y="0"/>
                </a:cubicBezTo>
                <a:close/>
              </a:path>
            </a:pathLst>
          </a:custGeom>
          <a:ln>
            <a:solidFill>
              <a:schemeClr val="tx1">
                <a:lumMod val="50000"/>
                <a:lumOff val="50000"/>
              </a:schemeClr>
            </a:solidFill>
            <a:extLst>
              <a:ext uri="{C807C97D-BFC1-408E-A445-0C87EB9F89A2}">
                <ask:lineSketchStyleProps xmlns:ask="http://schemas.microsoft.com/office/drawing/2018/sketchyshapes" sd="981765707">
                  <a:prstGeom prst="rect">
                    <a:avLst/>
                  </a:prstGeom>
                  <ask:type>
                    <ask:lineSketchFreehand/>
                  </ask:type>
                </ask:lineSketchStyleProps>
              </a:ext>
            </a:extLst>
          </a:ln>
        </p:spPr>
        <p:txBody>
          <a:bodyPr wrap="square" lIns="0" tIns="0" rIns="0" bIns="0" rtlCol="0" anchor="t">
            <a:spAutoFit/>
          </a:bodyPr>
          <a:lstStyle/>
          <a:p>
            <a:pPr algn="ctr">
              <a:lnSpc>
                <a:spcPts val="3219"/>
              </a:lnSpc>
            </a:pPr>
            <a:endParaRPr dirty="0"/>
          </a:p>
          <a:p>
            <a:pPr marL="800100" lvl="1" indent="-342900">
              <a:lnSpc>
                <a:spcPts val="3219"/>
              </a:lnSpc>
              <a:buFont typeface="Arial" panose="020B0604020202020204" pitchFamily="34" charset="0"/>
              <a:buChar char="•"/>
            </a:pPr>
            <a:r>
              <a:rPr lang="en-US" sz="2299" b="1" dirty="0">
                <a:solidFill>
                  <a:srgbClr val="CC9C4A"/>
                </a:solidFill>
                <a:latin typeface="Muli Bold"/>
                <a:ea typeface="Muli Bold"/>
                <a:cs typeface="Muli Bold"/>
                <a:sym typeface="Muli Bold"/>
              </a:rPr>
              <a:t>Buildings &gt; 25,000 sq ft on CZ0-4: exempt from air leakage testing</a:t>
            </a:r>
            <a:endParaRPr lang="en-US" sz="2299" b="1" dirty="0">
              <a:solidFill>
                <a:schemeClr val="bg1">
                  <a:lumMod val="65000"/>
                </a:schemeClr>
              </a:solidFill>
              <a:latin typeface="Muli Bold" panose="020B0604020202020204" charset="0"/>
              <a:ea typeface="Muli Bold"/>
              <a:cs typeface="Muli Bold"/>
              <a:sym typeface="Muli Bold"/>
            </a:endParaRPr>
          </a:p>
          <a:p>
            <a:pPr marL="800100" lvl="1" indent="-342900">
              <a:lnSpc>
                <a:spcPts val="3219"/>
              </a:lnSpc>
              <a:buFont typeface="Arial" panose="020B0604020202020204" pitchFamily="34" charset="0"/>
              <a:buChar char="•"/>
            </a:pPr>
            <a:r>
              <a:rPr lang="en-US" sz="2299" b="1" dirty="0">
                <a:solidFill>
                  <a:srgbClr val="CC9C4A"/>
                </a:solidFill>
                <a:latin typeface="Muli Bold"/>
                <a:ea typeface="Muli Bold"/>
                <a:cs typeface="Muli Bold"/>
                <a:sym typeface="Muli Bold"/>
              </a:rPr>
              <a:t>Reduced leakage allowance: 0.35 CFM/sq ft </a:t>
            </a:r>
          </a:p>
          <a:p>
            <a:pPr marL="800100" lvl="1" indent="-342900">
              <a:lnSpc>
                <a:spcPts val="3219"/>
              </a:lnSpc>
              <a:buFont typeface="Arial" panose="020B0604020202020204" pitchFamily="34" charset="0"/>
              <a:buChar char="•"/>
            </a:pPr>
            <a:r>
              <a:rPr lang="en-US" sz="2299" b="1" dirty="0">
                <a:solidFill>
                  <a:srgbClr val="CC9C4A"/>
                </a:solidFill>
                <a:latin typeface="Muli Bold"/>
                <a:ea typeface="Muli Bold"/>
                <a:cs typeface="Muli Bold"/>
                <a:sym typeface="Muli Bold"/>
              </a:rPr>
              <a:t>Leakage allowance up to 0.45 CFM/sq ft, but requires corrective action</a:t>
            </a:r>
          </a:p>
          <a:p>
            <a:pPr marL="800100" lvl="1" indent="-342900">
              <a:lnSpc>
                <a:spcPts val="3219"/>
              </a:lnSpc>
              <a:buFont typeface="Arial" panose="020B0604020202020204" pitchFamily="34" charset="0"/>
              <a:buChar char="•"/>
            </a:pPr>
            <a:r>
              <a:rPr lang="en-US" sz="2299" b="1" dirty="0">
                <a:solidFill>
                  <a:srgbClr val="CC9C4A"/>
                </a:solidFill>
                <a:latin typeface="Muli Bold"/>
                <a:ea typeface="Muli Bold"/>
                <a:cs typeface="Muli Bold"/>
                <a:sym typeface="Muli Bold"/>
              </a:rPr>
              <a:t>Building Envelope Performance Verification (</a:t>
            </a:r>
            <a:r>
              <a:rPr lang="en-US" sz="2299" b="1" dirty="0" err="1">
                <a:solidFill>
                  <a:srgbClr val="CC9C4A"/>
                </a:solidFill>
                <a:latin typeface="Muli Bold"/>
                <a:ea typeface="Muli Bold"/>
                <a:cs typeface="Muli Bold"/>
                <a:sym typeface="Muli Bold"/>
              </a:rPr>
              <a:t>Cx</a:t>
            </a:r>
            <a:r>
              <a:rPr lang="en-US" sz="2299" b="1" dirty="0">
                <a:solidFill>
                  <a:srgbClr val="CC9C4A"/>
                </a:solidFill>
                <a:latin typeface="Muli Bold"/>
                <a:ea typeface="Muli Bold"/>
                <a:cs typeface="Muli Bold"/>
                <a:sym typeface="Muli Bold"/>
              </a:rPr>
              <a:t>) Requirement (same as 2021 IECC)</a:t>
            </a:r>
            <a:endParaRPr lang="en-US" sz="2299" b="1" dirty="0">
              <a:solidFill>
                <a:schemeClr val="bg1">
                  <a:lumMod val="65000"/>
                </a:schemeClr>
              </a:solidFill>
              <a:latin typeface="Muli Bold"/>
              <a:ea typeface="Muli Bold"/>
              <a:cs typeface="Muli Bold"/>
              <a:sym typeface="Muli Bold"/>
            </a:endParaRPr>
          </a:p>
        </p:txBody>
      </p:sp>
      <p:sp>
        <p:nvSpPr>
          <p:cNvPr id="11" name="AutoShape 11">
            <a:extLst>
              <a:ext uri="{FF2B5EF4-FFF2-40B4-BE49-F238E27FC236}">
                <a16:creationId xmlns:a16="http://schemas.microsoft.com/office/drawing/2014/main" id="{A865479E-EBB6-FA09-4D25-DAFDDFE7BC8C}"/>
              </a:ext>
            </a:extLst>
          </p:cNvPr>
          <p:cNvSpPr/>
          <p:nvPr/>
        </p:nvSpPr>
        <p:spPr>
          <a:xfrm flipV="1">
            <a:off x="4663432" y="9082392"/>
            <a:ext cx="11570665" cy="4763"/>
          </a:xfrm>
          <a:prstGeom prst="line">
            <a:avLst/>
          </a:prstGeom>
          <a:ln w="9525" cap="rnd">
            <a:solidFill>
              <a:srgbClr val="000000"/>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38460999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a:extLst>
            <a:ext uri="{FF2B5EF4-FFF2-40B4-BE49-F238E27FC236}">
              <a16:creationId xmlns:a16="http://schemas.microsoft.com/office/drawing/2014/main" id="{2F921C40-4BFE-EB64-724D-62C72383143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4DB7525-ADCD-00A4-4F9C-6657BDBF8AC9}"/>
              </a:ext>
            </a:extLst>
          </p:cNvPr>
          <p:cNvGrpSpPr/>
          <p:nvPr/>
        </p:nvGrpSpPr>
        <p:grpSpPr>
          <a:xfrm>
            <a:off x="12726160" y="1551424"/>
            <a:ext cx="5440505" cy="5440505"/>
            <a:chOff x="0" y="0"/>
            <a:chExt cx="812800" cy="812800"/>
          </a:xfrm>
        </p:grpSpPr>
        <p:sp>
          <p:nvSpPr>
            <p:cNvPr id="3" name="Freeform 3">
              <a:extLst>
                <a:ext uri="{FF2B5EF4-FFF2-40B4-BE49-F238E27FC236}">
                  <a16:creationId xmlns:a16="http://schemas.microsoft.com/office/drawing/2014/main" id="{72276C4F-7FB1-4F23-155C-757D6535D7A2}"/>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363636"/>
            </a:solidFill>
          </p:spPr>
          <p:txBody>
            <a:bodyPr/>
            <a:lstStyle/>
            <a:p>
              <a:endParaRPr lang="en-US"/>
            </a:p>
          </p:txBody>
        </p:sp>
        <p:sp>
          <p:nvSpPr>
            <p:cNvPr id="4" name="TextBox 4">
              <a:extLst>
                <a:ext uri="{FF2B5EF4-FFF2-40B4-BE49-F238E27FC236}">
                  <a16:creationId xmlns:a16="http://schemas.microsoft.com/office/drawing/2014/main" id="{11C5983B-47F7-F145-56C1-7C4FCAF23936}"/>
                </a:ext>
              </a:extLst>
            </p:cNvPr>
            <p:cNvSpPr txBox="1"/>
            <p:nvPr/>
          </p:nvSpPr>
          <p:spPr>
            <a:xfrm>
              <a:off x="139700" y="120650"/>
              <a:ext cx="533400" cy="552450"/>
            </a:xfrm>
            <a:prstGeom prst="rect">
              <a:avLst/>
            </a:prstGeom>
          </p:spPr>
          <p:txBody>
            <a:bodyPr lIns="50800" tIns="50800" rIns="50800" bIns="50800" rtlCol="0" anchor="ctr"/>
            <a:lstStyle/>
            <a:p>
              <a:pPr algn="ctr">
                <a:lnSpc>
                  <a:spcPts val="2859"/>
                </a:lnSpc>
              </a:pPr>
              <a:endParaRPr/>
            </a:p>
          </p:txBody>
        </p:sp>
      </p:grpSp>
      <p:grpSp>
        <p:nvGrpSpPr>
          <p:cNvPr id="5" name="Group 5">
            <a:extLst>
              <a:ext uri="{FF2B5EF4-FFF2-40B4-BE49-F238E27FC236}">
                <a16:creationId xmlns:a16="http://schemas.microsoft.com/office/drawing/2014/main" id="{B2B16A6A-E49C-BCC1-150E-2AC732718EA9}"/>
              </a:ext>
            </a:extLst>
          </p:cNvPr>
          <p:cNvGrpSpPr/>
          <p:nvPr/>
        </p:nvGrpSpPr>
        <p:grpSpPr>
          <a:xfrm>
            <a:off x="17021980" y="3128204"/>
            <a:ext cx="5440505" cy="5440505"/>
            <a:chOff x="0" y="0"/>
            <a:chExt cx="812800" cy="812800"/>
          </a:xfrm>
        </p:grpSpPr>
        <p:sp>
          <p:nvSpPr>
            <p:cNvPr id="6" name="Freeform 6">
              <a:extLst>
                <a:ext uri="{FF2B5EF4-FFF2-40B4-BE49-F238E27FC236}">
                  <a16:creationId xmlns:a16="http://schemas.microsoft.com/office/drawing/2014/main" id="{2D44B1EC-EA6B-9491-A8B2-D10D654DCB92}"/>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363636">
                <a:alpha val="50980"/>
              </a:srgbClr>
            </a:solidFill>
          </p:spPr>
          <p:txBody>
            <a:bodyPr/>
            <a:lstStyle/>
            <a:p>
              <a:endParaRPr lang="en-US"/>
            </a:p>
          </p:txBody>
        </p:sp>
        <p:sp>
          <p:nvSpPr>
            <p:cNvPr id="7" name="TextBox 7">
              <a:extLst>
                <a:ext uri="{FF2B5EF4-FFF2-40B4-BE49-F238E27FC236}">
                  <a16:creationId xmlns:a16="http://schemas.microsoft.com/office/drawing/2014/main" id="{1B2D65A9-CCA0-5E5F-793F-9C64093001FC}"/>
                </a:ext>
              </a:extLst>
            </p:cNvPr>
            <p:cNvSpPr txBox="1"/>
            <p:nvPr/>
          </p:nvSpPr>
          <p:spPr>
            <a:xfrm>
              <a:off x="139700" y="120650"/>
              <a:ext cx="533400" cy="552450"/>
            </a:xfrm>
            <a:prstGeom prst="rect">
              <a:avLst/>
            </a:prstGeom>
          </p:spPr>
          <p:txBody>
            <a:bodyPr lIns="50800" tIns="50800" rIns="50800" bIns="50800" rtlCol="0" anchor="ctr"/>
            <a:lstStyle/>
            <a:p>
              <a:pPr algn="ctr">
                <a:lnSpc>
                  <a:spcPts val="2859"/>
                </a:lnSpc>
              </a:pPr>
              <a:endParaRPr/>
            </a:p>
          </p:txBody>
        </p:sp>
      </p:grpSp>
      <p:grpSp>
        <p:nvGrpSpPr>
          <p:cNvPr id="8" name="Group 8">
            <a:extLst>
              <a:ext uri="{FF2B5EF4-FFF2-40B4-BE49-F238E27FC236}">
                <a16:creationId xmlns:a16="http://schemas.microsoft.com/office/drawing/2014/main" id="{F44CDA86-3BE3-FF5E-11D8-220917B977C3}"/>
              </a:ext>
            </a:extLst>
          </p:cNvPr>
          <p:cNvGrpSpPr/>
          <p:nvPr/>
        </p:nvGrpSpPr>
        <p:grpSpPr>
          <a:xfrm>
            <a:off x="15768687" y="-1502203"/>
            <a:ext cx="5440505" cy="5440505"/>
            <a:chOff x="0" y="0"/>
            <a:chExt cx="812800" cy="812800"/>
          </a:xfrm>
        </p:grpSpPr>
        <p:sp>
          <p:nvSpPr>
            <p:cNvPr id="9" name="Freeform 9">
              <a:extLst>
                <a:ext uri="{FF2B5EF4-FFF2-40B4-BE49-F238E27FC236}">
                  <a16:creationId xmlns:a16="http://schemas.microsoft.com/office/drawing/2014/main" id="{73EC0B89-A2E5-850B-3FF5-EBA8F1694FDD}"/>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363636"/>
            </a:solidFill>
          </p:spPr>
          <p:txBody>
            <a:bodyPr/>
            <a:lstStyle/>
            <a:p>
              <a:endParaRPr lang="en-US"/>
            </a:p>
          </p:txBody>
        </p:sp>
        <p:sp>
          <p:nvSpPr>
            <p:cNvPr id="10" name="TextBox 10">
              <a:extLst>
                <a:ext uri="{FF2B5EF4-FFF2-40B4-BE49-F238E27FC236}">
                  <a16:creationId xmlns:a16="http://schemas.microsoft.com/office/drawing/2014/main" id="{4FE4B15B-A450-8AFB-3D36-5958BEA2AAA8}"/>
                </a:ext>
              </a:extLst>
            </p:cNvPr>
            <p:cNvSpPr txBox="1"/>
            <p:nvPr/>
          </p:nvSpPr>
          <p:spPr>
            <a:xfrm>
              <a:off x="139700" y="120650"/>
              <a:ext cx="533400" cy="552450"/>
            </a:xfrm>
            <a:prstGeom prst="rect">
              <a:avLst/>
            </a:prstGeom>
          </p:spPr>
          <p:txBody>
            <a:bodyPr lIns="50800" tIns="50800" rIns="50800" bIns="50800" rtlCol="0" anchor="ctr"/>
            <a:lstStyle/>
            <a:p>
              <a:pPr algn="ctr">
                <a:lnSpc>
                  <a:spcPts val="2859"/>
                </a:lnSpc>
              </a:pPr>
              <a:endParaRPr/>
            </a:p>
          </p:txBody>
        </p:sp>
      </p:grpSp>
      <p:grpSp>
        <p:nvGrpSpPr>
          <p:cNvPr id="11" name="Group 11">
            <a:extLst>
              <a:ext uri="{FF2B5EF4-FFF2-40B4-BE49-F238E27FC236}">
                <a16:creationId xmlns:a16="http://schemas.microsoft.com/office/drawing/2014/main" id="{B609F507-EB85-ED4F-8344-D6818D0BC93B}"/>
              </a:ext>
            </a:extLst>
          </p:cNvPr>
          <p:cNvGrpSpPr/>
          <p:nvPr/>
        </p:nvGrpSpPr>
        <p:grpSpPr>
          <a:xfrm>
            <a:off x="11337617" y="-3006405"/>
            <a:ext cx="5440505" cy="5440505"/>
            <a:chOff x="0" y="0"/>
            <a:chExt cx="812800" cy="812800"/>
          </a:xfrm>
        </p:grpSpPr>
        <p:sp>
          <p:nvSpPr>
            <p:cNvPr id="12" name="Freeform 12">
              <a:extLst>
                <a:ext uri="{FF2B5EF4-FFF2-40B4-BE49-F238E27FC236}">
                  <a16:creationId xmlns:a16="http://schemas.microsoft.com/office/drawing/2014/main" id="{ECA1E493-8A69-3E5A-4A33-0BAA7EE06D7B}"/>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363636">
                <a:alpha val="50980"/>
              </a:srgbClr>
            </a:solidFill>
          </p:spPr>
          <p:txBody>
            <a:bodyPr/>
            <a:lstStyle/>
            <a:p>
              <a:endParaRPr lang="en-US"/>
            </a:p>
          </p:txBody>
        </p:sp>
        <p:sp>
          <p:nvSpPr>
            <p:cNvPr id="13" name="TextBox 13">
              <a:extLst>
                <a:ext uri="{FF2B5EF4-FFF2-40B4-BE49-F238E27FC236}">
                  <a16:creationId xmlns:a16="http://schemas.microsoft.com/office/drawing/2014/main" id="{97F459C3-E1D0-7150-1025-F2B11627A3F5}"/>
                </a:ext>
              </a:extLst>
            </p:cNvPr>
            <p:cNvSpPr txBox="1"/>
            <p:nvPr/>
          </p:nvSpPr>
          <p:spPr>
            <a:xfrm>
              <a:off x="139700" y="120650"/>
              <a:ext cx="533400" cy="552450"/>
            </a:xfrm>
            <a:prstGeom prst="rect">
              <a:avLst/>
            </a:prstGeom>
          </p:spPr>
          <p:txBody>
            <a:bodyPr lIns="50800" tIns="50800" rIns="50800" bIns="50800" rtlCol="0" anchor="ctr"/>
            <a:lstStyle/>
            <a:p>
              <a:pPr algn="ctr">
                <a:lnSpc>
                  <a:spcPts val="2859"/>
                </a:lnSpc>
              </a:pPr>
              <a:endParaRPr/>
            </a:p>
          </p:txBody>
        </p:sp>
      </p:grpSp>
      <p:sp>
        <p:nvSpPr>
          <p:cNvPr id="14" name="TextBox 14">
            <a:extLst>
              <a:ext uri="{FF2B5EF4-FFF2-40B4-BE49-F238E27FC236}">
                <a16:creationId xmlns:a16="http://schemas.microsoft.com/office/drawing/2014/main" id="{D80C97D7-7156-C5C3-E489-AA9915DAE462}"/>
              </a:ext>
            </a:extLst>
          </p:cNvPr>
          <p:cNvSpPr txBox="1"/>
          <p:nvPr/>
        </p:nvSpPr>
        <p:spPr>
          <a:xfrm>
            <a:off x="1028700" y="3433476"/>
            <a:ext cx="12256848" cy="1676400"/>
          </a:xfrm>
          <a:prstGeom prst="rect">
            <a:avLst/>
          </a:prstGeom>
        </p:spPr>
        <p:txBody>
          <a:bodyPr lIns="0" tIns="0" rIns="0" bIns="0" rtlCol="0" anchor="t">
            <a:spAutoFit/>
          </a:bodyPr>
          <a:lstStyle/>
          <a:p>
            <a:pPr algn="l">
              <a:lnSpc>
                <a:spcPts val="13253"/>
              </a:lnSpc>
            </a:pPr>
            <a:r>
              <a:rPr lang="en-US" sz="11044" b="1">
                <a:solidFill>
                  <a:srgbClr val="1A1A1A"/>
                </a:solidFill>
                <a:latin typeface="DM Sans Bold"/>
                <a:ea typeface="DM Sans Bold"/>
                <a:cs typeface="DM Sans Bold"/>
                <a:sym typeface="DM Sans Bold"/>
              </a:rPr>
              <a:t>MEP CHANGES</a:t>
            </a:r>
          </a:p>
        </p:txBody>
      </p:sp>
      <p:grpSp>
        <p:nvGrpSpPr>
          <p:cNvPr id="15" name="Group 15">
            <a:extLst>
              <a:ext uri="{FF2B5EF4-FFF2-40B4-BE49-F238E27FC236}">
                <a16:creationId xmlns:a16="http://schemas.microsoft.com/office/drawing/2014/main" id="{E8A393CD-00B2-C86D-148B-3579156ED090}"/>
              </a:ext>
            </a:extLst>
          </p:cNvPr>
          <p:cNvGrpSpPr/>
          <p:nvPr/>
        </p:nvGrpSpPr>
        <p:grpSpPr>
          <a:xfrm>
            <a:off x="-1710840" y="9267917"/>
            <a:ext cx="5440505" cy="5440505"/>
            <a:chOff x="0" y="0"/>
            <a:chExt cx="812800" cy="812800"/>
          </a:xfrm>
        </p:grpSpPr>
        <p:sp>
          <p:nvSpPr>
            <p:cNvPr id="16" name="Freeform 16">
              <a:extLst>
                <a:ext uri="{FF2B5EF4-FFF2-40B4-BE49-F238E27FC236}">
                  <a16:creationId xmlns:a16="http://schemas.microsoft.com/office/drawing/2014/main" id="{2544CAEA-491D-91BA-3A95-FEA97F2217E1}"/>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363636"/>
            </a:solidFill>
          </p:spPr>
          <p:txBody>
            <a:bodyPr/>
            <a:lstStyle/>
            <a:p>
              <a:endParaRPr lang="en-US"/>
            </a:p>
          </p:txBody>
        </p:sp>
        <p:sp>
          <p:nvSpPr>
            <p:cNvPr id="17" name="TextBox 17">
              <a:extLst>
                <a:ext uri="{FF2B5EF4-FFF2-40B4-BE49-F238E27FC236}">
                  <a16:creationId xmlns:a16="http://schemas.microsoft.com/office/drawing/2014/main" id="{67E3CCBB-7E9A-9F41-82F6-8FDCAD9B8291}"/>
                </a:ext>
              </a:extLst>
            </p:cNvPr>
            <p:cNvSpPr txBox="1"/>
            <p:nvPr/>
          </p:nvSpPr>
          <p:spPr>
            <a:xfrm>
              <a:off x="139700" y="120650"/>
              <a:ext cx="533400" cy="552450"/>
            </a:xfrm>
            <a:prstGeom prst="rect">
              <a:avLst/>
            </a:prstGeom>
          </p:spPr>
          <p:txBody>
            <a:bodyPr lIns="50800" tIns="50800" rIns="50800" bIns="50800" rtlCol="0" anchor="ctr"/>
            <a:lstStyle/>
            <a:p>
              <a:pPr algn="ctr">
                <a:lnSpc>
                  <a:spcPts val="2859"/>
                </a:lnSpc>
              </a:pPr>
              <a:endParaRPr/>
            </a:p>
          </p:txBody>
        </p:sp>
      </p:grpSp>
      <p:grpSp>
        <p:nvGrpSpPr>
          <p:cNvPr id="18" name="Group 18">
            <a:extLst>
              <a:ext uri="{FF2B5EF4-FFF2-40B4-BE49-F238E27FC236}">
                <a16:creationId xmlns:a16="http://schemas.microsoft.com/office/drawing/2014/main" id="{F03E14A4-97D0-9054-CBD4-BEAFE4910A2B}"/>
              </a:ext>
            </a:extLst>
          </p:cNvPr>
          <p:cNvGrpSpPr/>
          <p:nvPr/>
        </p:nvGrpSpPr>
        <p:grpSpPr>
          <a:xfrm>
            <a:off x="1331687" y="6214290"/>
            <a:ext cx="5440505" cy="5440505"/>
            <a:chOff x="0" y="0"/>
            <a:chExt cx="812800" cy="812800"/>
          </a:xfrm>
        </p:grpSpPr>
        <p:sp>
          <p:nvSpPr>
            <p:cNvPr id="19" name="Freeform 19">
              <a:extLst>
                <a:ext uri="{FF2B5EF4-FFF2-40B4-BE49-F238E27FC236}">
                  <a16:creationId xmlns:a16="http://schemas.microsoft.com/office/drawing/2014/main" id="{906B46C1-08F0-C060-399E-5B5043F7CB5F}"/>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363636"/>
            </a:solidFill>
          </p:spPr>
          <p:txBody>
            <a:bodyPr/>
            <a:lstStyle/>
            <a:p>
              <a:endParaRPr lang="en-US"/>
            </a:p>
          </p:txBody>
        </p:sp>
        <p:sp>
          <p:nvSpPr>
            <p:cNvPr id="20" name="TextBox 20">
              <a:extLst>
                <a:ext uri="{FF2B5EF4-FFF2-40B4-BE49-F238E27FC236}">
                  <a16:creationId xmlns:a16="http://schemas.microsoft.com/office/drawing/2014/main" id="{C777D592-F28D-AA49-93DF-93D034E057FE}"/>
                </a:ext>
              </a:extLst>
            </p:cNvPr>
            <p:cNvSpPr txBox="1"/>
            <p:nvPr/>
          </p:nvSpPr>
          <p:spPr>
            <a:xfrm>
              <a:off x="139700" y="120650"/>
              <a:ext cx="533400" cy="552450"/>
            </a:xfrm>
            <a:prstGeom prst="rect">
              <a:avLst/>
            </a:prstGeom>
          </p:spPr>
          <p:txBody>
            <a:bodyPr lIns="50800" tIns="50800" rIns="50800" bIns="50800" rtlCol="0" anchor="ctr"/>
            <a:lstStyle/>
            <a:p>
              <a:pPr algn="ctr">
                <a:lnSpc>
                  <a:spcPts val="2859"/>
                </a:lnSpc>
              </a:pPr>
              <a:endParaRPr/>
            </a:p>
          </p:txBody>
        </p:sp>
      </p:grpSp>
      <p:grpSp>
        <p:nvGrpSpPr>
          <p:cNvPr id="21" name="Group 21">
            <a:extLst>
              <a:ext uri="{FF2B5EF4-FFF2-40B4-BE49-F238E27FC236}">
                <a16:creationId xmlns:a16="http://schemas.microsoft.com/office/drawing/2014/main" id="{0FD051C7-D869-7C40-C2A9-2EECF4018499}"/>
              </a:ext>
            </a:extLst>
          </p:cNvPr>
          <p:cNvGrpSpPr/>
          <p:nvPr/>
        </p:nvGrpSpPr>
        <p:grpSpPr>
          <a:xfrm>
            <a:off x="-3099383" y="4710088"/>
            <a:ext cx="5440505" cy="5440505"/>
            <a:chOff x="0" y="0"/>
            <a:chExt cx="812800" cy="812800"/>
          </a:xfrm>
        </p:grpSpPr>
        <p:sp>
          <p:nvSpPr>
            <p:cNvPr id="22" name="Freeform 22">
              <a:extLst>
                <a:ext uri="{FF2B5EF4-FFF2-40B4-BE49-F238E27FC236}">
                  <a16:creationId xmlns:a16="http://schemas.microsoft.com/office/drawing/2014/main" id="{3E68F39C-B6E7-A382-B8E4-37189CCFCEF0}"/>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363636">
                <a:alpha val="50980"/>
              </a:srgbClr>
            </a:solidFill>
          </p:spPr>
          <p:txBody>
            <a:bodyPr/>
            <a:lstStyle/>
            <a:p>
              <a:endParaRPr lang="en-US"/>
            </a:p>
          </p:txBody>
        </p:sp>
        <p:sp>
          <p:nvSpPr>
            <p:cNvPr id="23" name="TextBox 23">
              <a:extLst>
                <a:ext uri="{FF2B5EF4-FFF2-40B4-BE49-F238E27FC236}">
                  <a16:creationId xmlns:a16="http://schemas.microsoft.com/office/drawing/2014/main" id="{5757526C-6316-8525-FD82-1C075142F8FF}"/>
                </a:ext>
              </a:extLst>
            </p:cNvPr>
            <p:cNvSpPr txBox="1"/>
            <p:nvPr/>
          </p:nvSpPr>
          <p:spPr>
            <a:xfrm>
              <a:off x="139700" y="120650"/>
              <a:ext cx="533400" cy="552450"/>
            </a:xfrm>
            <a:prstGeom prst="rect">
              <a:avLst/>
            </a:prstGeom>
          </p:spPr>
          <p:txBody>
            <a:bodyPr lIns="50800" tIns="50800" rIns="50800" bIns="50800" rtlCol="0" anchor="ctr"/>
            <a:lstStyle/>
            <a:p>
              <a:pPr algn="ctr">
                <a:lnSpc>
                  <a:spcPts val="2859"/>
                </a:lnSpc>
              </a:pPr>
              <a:endParaRPr/>
            </a:p>
          </p:txBody>
        </p:sp>
      </p:grpSp>
      <p:sp>
        <p:nvSpPr>
          <p:cNvPr id="24" name="Freeform 24">
            <a:extLst>
              <a:ext uri="{FF2B5EF4-FFF2-40B4-BE49-F238E27FC236}">
                <a16:creationId xmlns:a16="http://schemas.microsoft.com/office/drawing/2014/main" id="{AA9737A1-D05A-5860-5AF0-A7E06DD6AF3A}"/>
              </a:ext>
            </a:extLst>
          </p:cNvPr>
          <p:cNvSpPr/>
          <p:nvPr/>
        </p:nvSpPr>
        <p:spPr>
          <a:xfrm>
            <a:off x="16557350" y="9258300"/>
            <a:ext cx="1403899" cy="714784"/>
          </a:xfrm>
          <a:custGeom>
            <a:avLst/>
            <a:gdLst/>
            <a:ahLst/>
            <a:cxnLst/>
            <a:rect l="l" t="t" r="r" b="b"/>
            <a:pathLst>
              <a:path w="1403899" h="714784">
                <a:moveTo>
                  <a:pt x="0" y="0"/>
                </a:moveTo>
                <a:lnTo>
                  <a:pt x="1403900" y="0"/>
                </a:lnTo>
                <a:lnTo>
                  <a:pt x="1403900" y="714784"/>
                </a:lnTo>
                <a:lnTo>
                  <a:pt x="0" y="714784"/>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18238580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60" r="-60"/>
            </a:stretch>
          </a:blipFill>
        </p:spPr>
        <p:txBody>
          <a:bodyPr/>
          <a:lstStyle/>
          <a:p>
            <a:endParaRPr lang="en-US"/>
          </a:p>
        </p:txBody>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000000">
                <a:alpha val="56863"/>
              </a:srgbClr>
            </a:solidFill>
          </p:spPr>
          <p:txBody>
            <a:bodyPr/>
            <a:lstStyle/>
            <a:p>
              <a:endParaRPr lang="en-US"/>
            </a:p>
          </p:txBody>
        </p:sp>
        <p:sp>
          <p:nvSpPr>
            <p:cNvPr id="5" name="TextBox 5"/>
            <p:cNvSpPr txBox="1"/>
            <p:nvPr/>
          </p:nvSpPr>
          <p:spPr>
            <a:xfrm>
              <a:off x="0" y="-19050"/>
              <a:ext cx="4274726" cy="2186517"/>
            </a:xfrm>
            <a:prstGeom prst="rect">
              <a:avLst/>
            </a:prstGeom>
          </p:spPr>
          <p:txBody>
            <a:bodyPr lIns="50800" tIns="50800" rIns="50800" bIns="50800" rtlCol="0" anchor="ctr"/>
            <a:lstStyle/>
            <a:p>
              <a:pPr algn="ctr">
                <a:lnSpc>
                  <a:spcPts val="2859"/>
                </a:lnSpc>
              </a:pPr>
              <a:endParaRPr/>
            </a:p>
          </p:txBody>
        </p:sp>
      </p:grpSp>
      <p:sp>
        <p:nvSpPr>
          <p:cNvPr id="6" name="Freeform 6"/>
          <p:cNvSpPr/>
          <p:nvPr/>
        </p:nvSpPr>
        <p:spPr>
          <a:xfrm>
            <a:off x="-4928025" y="-3336515"/>
            <a:ext cx="9856051" cy="8730429"/>
          </a:xfrm>
          <a:custGeom>
            <a:avLst/>
            <a:gdLst/>
            <a:ahLst/>
            <a:cxnLst/>
            <a:rect l="l" t="t" r="r" b="b"/>
            <a:pathLst>
              <a:path w="9856051" h="8730429">
                <a:moveTo>
                  <a:pt x="0" y="0"/>
                </a:moveTo>
                <a:lnTo>
                  <a:pt x="9856050" y="0"/>
                </a:lnTo>
                <a:lnTo>
                  <a:pt x="9856050" y="8730430"/>
                </a:lnTo>
                <a:lnTo>
                  <a:pt x="0" y="87304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1946434" y="2064266"/>
            <a:ext cx="13652637" cy="1514475"/>
          </a:xfrm>
          <a:prstGeom prst="rect">
            <a:avLst/>
          </a:prstGeom>
        </p:spPr>
        <p:txBody>
          <a:bodyPr lIns="0" tIns="0" rIns="0" bIns="0" rtlCol="0" anchor="t">
            <a:spAutoFit/>
          </a:bodyPr>
          <a:lstStyle/>
          <a:p>
            <a:pPr marL="0" lvl="0" indent="0" algn="ctr">
              <a:lnSpc>
                <a:spcPts val="11917"/>
              </a:lnSpc>
              <a:spcBef>
                <a:spcPct val="0"/>
              </a:spcBef>
            </a:pPr>
            <a:r>
              <a:rPr lang="en-US" sz="9931" b="1">
                <a:solidFill>
                  <a:srgbClr val="FFFFFF"/>
                </a:solidFill>
                <a:latin typeface="Neue Montreal Medium"/>
                <a:ea typeface="Neue Montreal Medium"/>
                <a:cs typeface="Neue Montreal Medium"/>
                <a:sym typeface="Neue Montreal Medium"/>
              </a:rPr>
              <a:t>MECHANICAL</a:t>
            </a:r>
          </a:p>
        </p:txBody>
      </p:sp>
      <p:sp>
        <p:nvSpPr>
          <p:cNvPr id="8" name="Freeform 8"/>
          <p:cNvSpPr/>
          <p:nvPr/>
        </p:nvSpPr>
        <p:spPr>
          <a:xfrm>
            <a:off x="11433357" y="6136362"/>
            <a:ext cx="9856051" cy="8730429"/>
          </a:xfrm>
          <a:custGeom>
            <a:avLst/>
            <a:gdLst/>
            <a:ahLst/>
            <a:cxnLst/>
            <a:rect l="l" t="t" r="r" b="b"/>
            <a:pathLst>
              <a:path w="9856051" h="8730429">
                <a:moveTo>
                  <a:pt x="0" y="0"/>
                </a:moveTo>
                <a:lnTo>
                  <a:pt x="9856051" y="0"/>
                </a:lnTo>
                <a:lnTo>
                  <a:pt x="9856051" y="8730429"/>
                </a:lnTo>
                <a:lnTo>
                  <a:pt x="0" y="87304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TextBox 9"/>
          <p:cNvSpPr txBox="1"/>
          <p:nvPr/>
        </p:nvSpPr>
        <p:spPr>
          <a:xfrm>
            <a:off x="5120804" y="4174776"/>
            <a:ext cx="7715549" cy="3013004"/>
          </a:xfrm>
          <a:prstGeom prst="rect">
            <a:avLst/>
          </a:prstGeom>
        </p:spPr>
        <p:txBody>
          <a:bodyPr lIns="0" tIns="0" rIns="0" bIns="0" rtlCol="0" anchor="t">
            <a:spAutoFit/>
          </a:bodyPr>
          <a:lstStyle/>
          <a:p>
            <a:pPr algn="l">
              <a:lnSpc>
                <a:spcPts val="3419"/>
              </a:lnSpc>
            </a:pPr>
            <a:endParaRPr lang="en-US" sz="2279" spc="56" dirty="0">
              <a:solidFill>
                <a:srgbClr val="FFFFFF"/>
              </a:solidFill>
              <a:latin typeface="Muli"/>
              <a:ea typeface="Muli"/>
              <a:cs typeface="Muli"/>
              <a:sym typeface="Muli"/>
            </a:endParaRPr>
          </a:p>
          <a:p>
            <a:pPr algn="l">
              <a:lnSpc>
                <a:spcPts val="3419"/>
              </a:lnSpc>
            </a:pPr>
            <a:r>
              <a:rPr lang="en-US" sz="2279" spc="56" dirty="0">
                <a:solidFill>
                  <a:srgbClr val="FFFFFF"/>
                </a:solidFill>
                <a:latin typeface="Muli"/>
                <a:ea typeface="Muli"/>
                <a:cs typeface="Muli"/>
                <a:sym typeface="Muli"/>
              </a:rPr>
              <a:t>+ Sections C403.4.6 - C403.3.8, C403.7.8, C403.8.6.2,</a:t>
            </a:r>
          </a:p>
          <a:p>
            <a:pPr algn="l">
              <a:lnSpc>
                <a:spcPts val="3419"/>
              </a:lnSpc>
            </a:pPr>
            <a:r>
              <a:rPr lang="en-US" sz="2279" spc="56" dirty="0">
                <a:solidFill>
                  <a:srgbClr val="FFFFFF"/>
                </a:solidFill>
                <a:latin typeface="Muli"/>
                <a:ea typeface="Muli"/>
                <a:cs typeface="Muli"/>
                <a:sym typeface="Muli"/>
              </a:rPr>
              <a:t>   added.</a:t>
            </a:r>
          </a:p>
          <a:p>
            <a:pPr algn="l">
              <a:lnSpc>
                <a:spcPts val="3419"/>
              </a:lnSpc>
            </a:pPr>
            <a:endParaRPr lang="en-US" sz="2279" spc="56" dirty="0">
              <a:solidFill>
                <a:srgbClr val="FFFFFF"/>
              </a:solidFill>
              <a:latin typeface="Muli"/>
              <a:ea typeface="Muli"/>
              <a:cs typeface="Muli"/>
              <a:sym typeface="Muli"/>
            </a:endParaRPr>
          </a:p>
          <a:p>
            <a:pPr>
              <a:lnSpc>
                <a:spcPts val="3419"/>
              </a:lnSpc>
            </a:pPr>
            <a:r>
              <a:rPr lang="en-US" sz="2279" spc="56" dirty="0">
                <a:solidFill>
                  <a:srgbClr val="FFFFFF"/>
                </a:solidFill>
                <a:latin typeface="Muli"/>
                <a:ea typeface="Muli"/>
                <a:cs typeface="Muli"/>
                <a:sym typeface="Muli"/>
              </a:rPr>
              <a:t>+ HVAC Efficiency table has been adjusted to match with ASHRAE 90.1-2022</a:t>
            </a:r>
          </a:p>
          <a:p>
            <a:pPr algn="l">
              <a:lnSpc>
                <a:spcPts val="3419"/>
              </a:lnSpc>
            </a:pPr>
            <a:endParaRPr lang="en-US" sz="2279" spc="56" dirty="0">
              <a:solidFill>
                <a:srgbClr val="FFFFFF"/>
              </a:solidFill>
              <a:latin typeface="Muli"/>
              <a:ea typeface="Muli"/>
              <a:cs typeface="Muli"/>
              <a:sym typeface="Muli"/>
            </a:endParaRPr>
          </a:p>
        </p:txBody>
      </p:sp>
      <p:grpSp>
        <p:nvGrpSpPr>
          <p:cNvPr id="10" name="Group 10"/>
          <p:cNvGrpSpPr/>
          <p:nvPr/>
        </p:nvGrpSpPr>
        <p:grpSpPr>
          <a:xfrm>
            <a:off x="4661889" y="4012356"/>
            <a:ext cx="147978" cy="4248011"/>
            <a:chOff x="0" y="0"/>
            <a:chExt cx="38974" cy="1118818"/>
          </a:xfrm>
        </p:grpSpPr>
        <p:sp>
          <p:nvSpPr>
            <p:cNvPr id="11" name="Freeform 11"/>
            <p:cNvSpPr/>
            <p:nvPr/>
          </p:nvSpPr>
          <p:spPr>
            <a:xfrm>
              <a:off x="0" y="0"/>
              <a:ext cx="38974" cy="1118818"/>
            </a:xfrm>
            <a:custGeom>
              <a:avLst/>
              <a:gdLst/>
              <a:ahLst/>
              <a:cxnLst/>
              <a:rect l="l" t="t" r="r" b="b"/>
              <a:pathLst>
                <a:path w="38974" h="1118818">
                  <a:moveTo>
                    <a:pt x="0" y="0"/>
                  </a:moveTo>
                  <a:lnTo>
                    <a:pt x="38974" y="0"/>
                  </a:lnTo>
                  <a:lnTo>
                    <a:pt x="38974" y="1118818"/>
                  </a:lnTo>
                  <a:lnTo>
                    <a:pt x="0" y="1118818"/>
                  </a:lnTo>
                  <a:close/>
                </a:path>
              </a:pathLst>
            </a:custGeom>
            <a:solidFill>
              <a:srgbClr val="FFFFFF"/>
            </a:solidFill>
          </p:spPr>
          <p:txBody>
            <a:bodyPr/>
            <a:lstStyle/>
            <a:p>
              <a:endParaRPr lang="en-US"/>
            </a:p>
          </p:txBody>
        </p:sp>
        <p:sp>
          <p:nvSpPr>
            <p:cNvPr id="12" name="TextBox 12"/>
            <p:cNvSpPr txBox="1"/>
            <p:nvPr/>
          </p:nvSpPr>
          <p:spPr>
            <a:xfrm>
              <a:off x="0" y="-19050"/>
              <a:ext cx="38974" cy="1137868"/>
            </a:xfrm>
            <a:prstGeom prst="rect">
              <a:avLst/>
            </a:prstGeom>
          </p:spPr>
          <p:txBody>
            <a:bodyPr lIns="50800" tIns="50800" rIns="50800" bIns="50800" rtlCol="0" anchor="ctr"/>
            <a:lstStyle/>
            <a:p>
              <a:pPr algn="ctr">
                <a:lnSpc>
                  <a:spcPts val="2859"/>
                </a:lnSpc>
              </a:pPr>
              <a:endParaRPr/>
            </a:p>
          </p:txBody>
        </p:sp>
      </p:grpSp>
      <p:sp>
        <p:nvSpPr>
          <p:cNvPr id="13" name="Freeform 13"/>
          <p:cNvSpPr/>
          <p:nvPr/>
        </p:nvSpPr>
        <p:spPr>
          <a:xfrm>
            <a:off x="372305" y="9258300"/>
            <a:ext cx="1312790" cy="669772"/>
          </a:xfrm>
          <a:custGeom>
            <a:avLst/>
            <a:gdLst/>
            <a:ahLst/>
            <a:cxnLst/>
            <a:rect l="l" t="t" r="r" b="b"/>
            <a:pathLst>
              <a:path w="1312790" h="669772">
                <a:moveTo>
                  <a:pt x="0" y="0"/>
                </a:moveTo>
                <a:lnTo>
                  <a:pt x="1312790" y="0"/>
                </a:lnTo>
                <a:lnTo>
                  <a:pt x="1312790" y="669772"/>
                </a:lnTo>
                <a:lnTo>
                  <a:pt x="0" y="669772"/>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 r="-60"/>
            </a:stretch>
          </a:blipFill>
        </p:spPr>
        <p:txBody>
          <a:bodyPr/>
          <a:lstStyle/>
          <a:p>
            <a:endParaRPr lang="en-US"/>
          </a:p>
        </p:txBody>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000000">
                <a:alpha val="56863"/>
              </a:srgbClr>
            </a:solidFill>
          </p:spPr>
          <p:txBody>
            <a:bodyPr/>
            <a:lstStyle/>
            <a:p>
              <a:endParaRPr lang="en-US"/>
            </a:p>
          </p:txBody>
        </p:sp>
        <p:sp>
          <p:nvSpPr>
            <p:cNvPr id="5" name="TextBox 5"/>
            <p:cNvSpPr txBox="1"/>
            <p:nvPr/>
          </p:nvSpPr>
          <p:spPr>
            <a:xfrm>
              <a:off x="0" y="-19050"/>
              <a:ext cx="4274726" cy="2186517"/>
            </a:xfrm>
            <a:prstGeom prst="rect">
              <a:avLst/>
            </a:prstGeom>
          </p:spPr>
          <p:txBody>
            <a:bodyPr lIns="50800" tIns="50800" rIns="50800" bIns="50800" rtlCol="0" anchor="ctr"/>
            <a:lstStyle/>
            <a:p>
              <a:pPr algn="ctr">
                <a:lnSpc>
                  <a:spcPts val="2859"/>
                </a:lnSpc>
              </a:pPr>
              <a:endParaRPr/>
            </a:p>
          </p:txBody>
        </p:sp>
      </p:grpSp>
      <p:sp>
        <p:nvSpPr>
          <p:cNvPr id="6" name="Freeform 6"/>
          <p:cNvSpPr/>
          <p:nvPr/>
        </p:nvSpPr>
        <p:spPr>
          <a:xfrm>
            <a:off x="-4928025" y="-3336515"/>
            <a:ext cx="9856051" cy="8730429"/>
          </a:xfrm>
          <a:custGeom>
            <a:avLst/>
            <a:gdLst/>
            <a:ahLst/>
            <a:cxnLst/>
            <a:rect l="l" t="t" r="r" b="b"/>
            <a:pathLst>
              <a:path w="9856051" h="8730429">
                <a:moveTo>
                  <a:pt x="0" y="0"/>
                </a:moveTo>
                <a:lnTo>
                  <a:pt x="9856050" y="0"/>
                </a:lnTo>
                <a:lnTo>
                  <a:pt x="9856050" y="8730430"/>
                </a:lnTo>
                <a:lnTo>
                  <a:pt x="0" y="87304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1433357" y="6136362"/>
            <a:ext cx="9856051" cy="8730429"/>
          </a:xfrm>
          <a:custGeom>
            <a:avLst/>
            <a:gdLst/>
            <a:ahLst/>
            <a:cxnLst/>
            <a:rect l="l" t="t" r="r" b="b"/>
            <a:pathLst>
              <a:path w="9856051" h="8730429">
                <a:moveTo>
                  <a:pt x="0" y="0"/>
                </a:moveTo>
                <a:lnTo>
                  <a:pt x="9856051" y="0"/>
                </a:lnTo>
                <a:lnTo>
                  <a:pt x="9856051" y="8730429"/>
                </a:lnTo>
                <a:lnTo>
                  <a:pt x="0" y="87304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372305" y="9258300"/>
            <a:ext cx="1312790" cy="669772"/>
          </a:xfrm>
          <a:custGeom>
            <a:avLst/>
            <a:gdLst/>
            <a:ahLst/>
            <a:cxnLst/>
            <a:rect l="l" t="t" r="r" b="b"/>
            <a:pathLst>
              <a:path w="1312790" h="669772">
                <a:moveTo>
                  <a:pt x="0" y="0"/>
                </a:moveTo>
                <a:lnTo>
                  <a:pt x="1312790" y="0"/>
                </a:lnTo>
                <a:lnTo>
                  <a:pt x="1312790" y="669772"/>
                </a:lnTo>
                <a:lnTo>
                  <a:pt x="0" y="669772"/>
                </a:lnTo>
                <a:lnTo>
                  <a:pt x="0" y="0"/>
                </a:lnTo>
                <a:close/>
              </a:path>
            </a:pathLst>
          </a:custGeom>
          <a:blipFill>
            <a:blip r:embed="rId5"/>
            <a:stretch>
              <a:fillRect/>
            </a:stretch>
          </a:blipFill>
        </p:spPr>
        <p:txBody>
          <a:bodyPr/>
          <a:lstStyle/>
          <a:p>
            <a:endParaRPr lang="en-US"/>
          </a:p>
        </p:txBody>
      </p:sp>
      <p:sp>
        <p:nvSpPr>
          <p:cNvPr id="9" name="TextBox 9"/>
          <p:cNvSpPr txBox="1"/>
          <p:nvPr/>
        </p:nvSpPr>
        <p:spPr>
          <a:xfrm>
            <a:off x="1946434" y="2064266"/>
            <a:ext cx="13652637" cy="1514475"/>
          </a:xfrm>
          <a:prstGeom prst="rect">
            <a:avLst/>
          </a:prstGeom>
        </p:spPr>
        <p:txBody>
          <a:bodyPr lIns="0" tIns="0" rIns="0" bIns="0" rtlCol="0" anchor="t">
            <a:spAutoFit/>
          </a:bodyPr>
          <a:lstStyle/>
          <a:p>
            <a:pPr marL="0" lvl="0" indent="0" algn="ctr">
              <a:lnSpc>
                <a:spcPts val="11917"/>
              </a:lnSpc>
              <a:spcBef>
                <a:spcPct val="0"/>
              </a:spcBef>
            </a:pPr>
            <a:r>
              <a:rPr lang="en-US" sz="9931" b="1">
                <a:solidFill>
                  <a:srgbClr val="FFFFFF"/>
                </a:solidFill>
                <a:latin typeface="Neue Montreal Medium"/>
                <a:ea typeface="Neue Montreal Medium"/>
                <a:cs typeface="Neue Montreal Medium"/>
                <a:sym typeface="Neue Montreal Medium"/>
              </a:rPr>
              <a:t>C403.4.6 - C403.4.8</a:t>
            </a:r>
          </a:p>
        </p:txBody>
      </p:sp>
      <p:grpSp>
        <p:nvGrpSpPr>
          <p:cNvPr id="10" name="Group 10"/>
          <p:cNvGrpSpPr/>
          <p:nvPr/>
        </p:nvGrpSpPr>
        <p:grpSpPr>
          <a:xfrm>
            <a:off x="3948969" y="4614307"/>
            <a:ext cx="127833" cy="3713622"/>
            <a:chOff x="0" y="0"/>
            <a:chExt cx="33668" cy="978073"/>
          </a:xfrm>
        </p:grpSpPr>
        <p:sp>
          <p:nvSpPr>
            <p:cNvPr id="11" name="Freeform 11"/>
            <p:cNvSpPr/>
            <p:nvPr/>
          </p:nvSpPr>
          <p:spPr>
            <a:xfrm>
              <a:off x="0" y="0"/>
              <a:ext cx="33668" cy="978073"/>
            </a:xfrm>
            <a:custGeom>
              <a:avLst/>
              <a:gdLst/>
              <a:ahLst/>
              <a:cxnLst/>
              <a:rect l="l" t="t" r="r" b="b"/>
              <a:pathLst>
                <a:path w="33668" h="978073">
                  <a:moveTo>
                    <a:pt x="0" y="0"/>
                  </a:moveTo>
                  <a:lnTo>
                    <a:pt x="33668" y="0"/>
                  </a:lnTo>
                  <a:lnTo>
                    <a:pt x="33668" y="978073"/>
                  </a:lnTo>
                  <a:lnTo>
                    <a:pt x="0" y="978073"/>
                  </a:lnTo>
                  <a:close/>
                </a:path>
              </a:pathLst>
            </a:custGeom>
            <a:solidFill>
              <a:srgbClr val="FFFFFF"/>
            </a:solidFill>
          </p:spPr>
          <p:txBody>
            <a:bodyPr/>
            <a:lstStyle/>
            <a:p>
              <a:endParaRPr lang="en-US"/>
            </a:p>
          </p:txBody>
        </p:sp>
        <p:sp>
          <p:nvSpPr>
            <p:cNvPr id="12" name="TextBox 12"/>
            <p:cNvSpPr txBox="1"/>
            <p:nvPr/>
          </p:nvSpPr>
          <p:spPr>
            <a:xfrm>
              <a:off x="0" y="-19050"/>
              <a:ext cx="33668" cy="997123"/>
            </a:xfrm>
            <a:prstGeom prst="rect">
              <a:avLst/>
            </a:prstGeom>
          </p:spPr>
          <p:txBody>
            <a:bodyPr lIns="50800" tIns="50800" rIns="50800" bIns="50800" rtlCol="0" anchor="ctr"/>
            <a:lstStyle/>
            <a:p>
              <a:pPr algn="ctr">
                <a:lnSpc>
                  <a:spcPts val="2859"/>
                </a:lnSpc>
              </a:pPr>
              <a:endParaRPr/>
            </a:p>
          </p:txBody>
        </p:sp>
      </p:grpSp>
      <p:sp>
        <p:nvSpPr>
          <p:cNvPr id="13" name="TextBox 13"/>
          <p:cNvSpPr txBox="1"/>
          <p:nvPr/>
        </p:nvSpPr>
        <p:spPr>
          <a:xfrm>
            <a:off x="4163389" y="3964081"/>
            <a:ext cx="9857411" cy="5629105"/>
          </a:xfrm>
          <a:prstGeom prst="rect">
            <a:avLst/>
          </a:prstGeom>
        </p:spPr>
        <p:txBody>
          <a:bodyPr wrap="square" lIns="0" tIns="0" rIns="0" bIns="0" rtlCol="0" anchor="t">
            <a:spAutoFit/>
          </a:bodyPr>
          <a:lstStyle/>
          <a:p>
            <a:pPr algn="l">
              <a:lnSpc>
                <a:spcPts val="3419"/>
              </a:lnSpc>
            </a:pPr>
            <a:r>
              <a:rPr lang="en-US" sz="2279" spc="56" dirty="0">
                <a:solidFill>
                  <a:srgbClr val="FFFFFF"/>
                </a:solidFill>
                <a:latin typeface="Muli"/>
                <a:ea typeface="Muli"/>
                <a:cs typeface="Muli"/>
                <a:sym typeface="Muli"/>
              </a:rPr>
              <a:t>+ Door interlock requirement: expanded to 40 sf doors</a:t>
            </a:r>
          </a:p>
          <a:p>
            <a:pPr algn="l">
              <a:lnSpc>
                <a:spcPts val="3419"/>
              </a:lnSpc>
            </a:pPr>
            <a:r>
              <a:rPr lang="en-US" sz="2279" spc="56" dirty="0">
                <a:solidFill>
                  <a:srgbClr val="FFFFFF"/>
                </a:solidFill>
                <a:latin typeface="Muli"/>
                <a:ea typeface="Muli"/>
                <a:cs typeface="Muli"/>
                <a:sym typeface="Muli"/>
              </a:rPr>
              <a:t>   between conditioned space and outdoors must</a:t>
            </a:r>
          </a:p>
          <a:p>
            <a:pPr algn="l">
              <a:lnSpc>
                <a:spcPts val="3419"/>
              </a:lnSpc>
            </a:pPr>
            <a:r>
              <a:rPr lang="en-US" sz="2279" spc="56" dirty="0">
                <a:solidFill>
                  <a:srgbClr val="FFFFFF"/>
                </a:solidFill>
                <a:latin typeface="Muli"/>
                <a:ea typeface="Muli"/>
                <a:cs typeface="Muli"/>
                <a:sym typeface="Muli"/>
              </a:rPr>
              <a:t>   interlock with HVAC controls (i.e., disable heating or</a:t>
            </a:r>
          </a:p>
          <a:p>
            <a:pPr algn="l">
              <a:lnSpc>
                <a:spcPts val="3419"/>
              </a:lnSpc>
            </a:pPr>
            <a:r>
              <a:rPr lang="en-US" sz="2279" spc="56" dirty="0">
                <a:solidFill>
                  <a:srgbClr val="FFFFFF"/>
                </a:solidFill>
                <a:latin typeface="Muli"/>
                <a:ea typeface="Muli"/>
                <a:cs typeface="Muli"/>
                <a:sym typeface="Muli"/>
              </a:rPr>
              <a:t>   cooling when open), not just large operable</a:t>
            </a:r>
          </a:p>
          <a:p>
            <a:pPr algn="l">
              <a:lnSpc>
                <a:spcPts val="3419"/>
              </a:lnSpc>
            </a:pPr>
            <a:r>
              <a:rPr lang="en-US" sz="2279" spc="56" dirty="0">
                <a:solidFill>
                  <a:srgbClr val="FFFFFF"/>
                </a:solidFill>
                <a:latin typeface="Muli"/>
                <a:ea typeface="Muli"/>
                <a:cs typeface="Muli"/>
                <a:sym typeface="Muli"/>
              </a:rPr>
              <a:t>   openings.</a:t>
            </a:r>
          </a:p>
          <a:p>
            <a:pPr algn="l">
              <a:lnSpc>
                <a:spcPts val="3419"/>
              </a:lnSpc>
            </a:pPr>
            <a:endParaRPr lang="en-US" sz="2279" spc="56" dirty="0">
              <a:solidFill>
                <a:srgbClr val="FFFFFF"/>
              </a:solidFill>
              <a:latin typeface="Muli"/>
              <a:ea typeface="Muli"/>
              <a:cs typeface="Muli"/>
              <a:sym typeface="Muli"/>
            </a:endParaRPr>
          </a:p>
          <a:p>
            <a:pPr algn="l">
              <a:lnSpc>
                <a:spcPts val="3419"/>
              </a:lnSpc>
            </a:pPr>
            <a:r>
              <a:rPr lang="en-US" sz="2279" spc="56" dirty="0">
                <a:solidFill>
                  <a:srgbClr val="FFFFFF"/>
                </a:solidFill>
                <a:latin typeface="Muli"/>
                <a:ea typeface="Muli"/>
                <a:cs typeface="Muli"/>
                <a:sym typeface="Muli"/>
              </a:rPr>
              <a:t>+ Humidity limits: imposes upper and lower relative</a:t>
            </a:r>
          </a:p>
          <a:p>
            <a:pPr algn="l">
              <a:lnSpc>
                <a:spcPts val="3419"/>
              </a:lnSpc>
            </a:pPr>
            <a:r>
              <a:rPr lang="en-US" sz="2279" spc="56" dirty="0">
                <a:solidFill>
                  <a:srgbClr val="FFFFFF"/>
                </a:solidFill>
                <a:latin typeface="Muli"/>
                <a:ea typeface="Muli"/>
                <a:cs typeface="Muli"/>
                <a:sym typeface="Muli"/>
              </a:rPr>
              <a:t>   humidity caps for spaces actively controlled for</a:t>
            </a:r>
          </a:p>
          <a:p>
            <a:pPr algn="l">
              <a:lnSpc>
                <a:spcPts val="3419"/>
              </a:lnSpc>
            </a:pPr>
            <a:r>
              <a:rPr lang="en-US" sz="2279" spc="56" dirty="0">
                <a:solidFill>
                  <a:srgbClr val="FFFFFF"/>
                </a:solidFill>
                <a:latin typeface="Muli"/>
                <a:ea typeface="Muli"/>
                <a:cs typeface="Muli"/>
                <a:sym typeface="Muli"/>
              </a:rPr>
              <a:t>   humidity, intended to limit excessive energy use.      </a:t>
            </a:r>
          </a:p>
          <a:p>
            <a:pPr algn="l">
              <a:lnSpc>
                <a:spcPts val="3419"/>
              </a:lnSpc>
            </a:pPr>
            <a:endParaRPr lang="en-US" sz="2279" spc="56" dirty="0">
              <a:solidFill>
                <a:srgbClr val="FFFFFF"/>
              </a:solidFill>
              <a:latin typeface="Muli"/>
              <a:ea typeface="Muli"/>
              <a:cs typeface="Muli"/>
              <a:sym typeface="Muli"/>
            </a:endParaRPr>
          </a:p>
          <a:p>
            <a:pPr>
              <a:lnSpc>
                <a:spcPts val="3419"/>
              </a:lnSpc>
            </a:pPr>
            <a:r>
              <a:rPr lang="en-US" sz="2279" spc="56" dirty="0">
                <a:solidFill>
                  <a:srgbClr val="FFFFFF"/>
                </a:solidFill>
                <a:latin typeface="Muli"/>
                <a:ea typeface="Muli"/>
                <a:cs typeface="Muli"/>
                <a:sym typeface="Muli"/>
              </a:rPr>
              <a:t>+ Prohibits sub-cooling of air for reducing humidity below the lower of 55F dew point or RH of 60% in the coldest zone.   </a:t>
            </a:r>
          </a:p>
          <a:p>
            <a:pPr>
              <a:lnSpc>
                <a:spcPts val="3419"/>
              </a:lnSpc>
            </a:pPr>
            <a:r>
              <a:rPr lang="en-US" sz="2279" spc="56" dirty="0">
                <a:solidFill>
                  <a:srgbClr val="FFFFFF"/>
                </a:solidFill>
                <a:latin typeface="Muli"/>
                <a:ea typeface="Muli"/>
                <a:cs typeface="Muli"/>
                <a:sym typeface="Muli"/>
              </a:rPr>
              <a:t>(DOAS, DX with Hot-gas Reheat, ECM fan, multi-stage compressors)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 r="-60"/>
            </a:stretch>
          </a:blipFill>
        </p:spPr>
        <p:txBody>
          <a:bodyPr/>
          <a:lstStyle/>
          <a:p>
            <a:endParaRPr lang="en-US"/>
          </a:p>
        </p:txBody>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000000">
                <a:alpha val="56863"/>
              </a:srgbClr>
            </a:solidFill>
          </p:spPr>
          <p:txBody>
            <a:bodyPr/>
            <a:lstStyle/>
            <a:p>
              <a:endParaRPr lang="en-US"/>
            </a:p>
          </p:txBody>
        </p:sp>
        <p:sp>
          <p:nvSpPr>
            <p:cNvPr id="5" name="TextBox 5"/>
            <p:cNvSpPr txBox="1"/>
            <p:nvPr/>
          </p:nvSpPr>
          <p:spPr>
            <a:xfrm>
              <a:off x="0" y="-19050"/>
              <a:ext cx="4274726" cy="2186517"/>
            </a:xfrm>
            <a:prstGeom prst="rect">
              <a:avLst/>
            </a:prstGeom>
          </p:spPr>
          <p:txBody>
            <a:bodyPr lIns="50800" tIns="50800" rIns="50800" bIns="50800" rtlCol="0" anchor="ctr"/>
            <a:lstStyle/>
            <a:p>
              <a:pPr algn="ctr">
                <a:lnSpc>
                  <a:spcPts val="2859"/>
                </a:lnSpc>
              </a:pPr>
              <a:endParaRPr/>
            </a:p>
          </p:txBody>
        </p:sp>
      </p:grpSp>
      <p:sp>
        <p:nvSpPr>
          <p:cNvPr id="6" name="Freeform 6"/>
          <p:cNvSpPr/>
          <p:nvPr/>
        </p:nvSpPr>
        <p:spPr>
          <a:xfrm>
            <a:off x="-4928025" y="-3336515"/>
            <a:ext cx="9856051" cy="8730429"/>
          </a:xfrm>
          <a:custGeom>
            <a:avLst/>
            <a:gdLst/>
            <a:ahLst/>
            <a:cxnLst/>
            <a:rect l="l" t="t" r="r" b="b"/>
            <a:pathLst>
              <a:path w="9856051" h="8730429">
                <a:moveTo>
                  <a:pt x="0" y="0"/>
                </a:moveTo>
                <a:lnTo>
                  <a:pt x="9856050" y="0"/>
                </a:lnTo>
                <a:lnTo>
                  <a:pt x="9856050" y="8730430"/>
                </a:lnTo>
                <a:lnTo>
                  <a:pt x="0" y="87304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1433357" y="6136362"/>
            <a:ext cx="9856051" cy="8730429"/>
          </a:xfrm>
          <a:custGeom>
            <a:avLst/>
            <a:gdLst/>
            <a:ahLst/>
            <a:cxnLst/>
            <a:rect l="l" t="t" r="r" b="b"/>
            <a:pathLst>
              <a:path w="9856051" h="8730429">
                <a:moveTo>
                  <a:pt x="0" y="0"/>
                </a:moveTo>
                <a:lnTo>
                  <a:pt x="9856051" y="0"/>
                </a:lnTo>
                <a:lnTo>
                  <a:pt x="9856051" y="8730429"/>
                </a:lnTo>
                <a:lnTo>
                  <a:pt x="0" y="87304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8"/>
          <p:cNvSpPr txBox="1"/>
          <p:nvPr/>
        </p:nvSpPr>
        <p:spPr>
          <a:xfrm>
            <a:off x="1946434" y="2064266"/>
            <a:ext cx="13652637" cy="1514475"/>
          </a:xfrm>
          <a:prstGeom prst="rect">
            <a:avLst/>
          </a:prstGeom>
        </p:spPr>
        <p:txBody>
          <a:bodyPr lIns="0" tIns="0" rIns="0" bIns="0" rtlCol="0" anchor="t">
            <a:spAutoFit/>
          </a:bodyPr>
          <a:lstStyle/>
          <a:p>
            <a:pPr marL="0" lvl="0" indent="0" algn="ctr">
              <a:lnSpc>
                <a:spcPts val="11917"/>
              </a:lnSpc>
              <a:spcBef>
                <a:spcPct val="0"/>
              </a:spcBef>
            </a:pPr>
            <a:r>
              <a:rPr lang="en-US" sz="9931" b="1">
                <a:solidFill>
                  <a:srgbClr val="FFFFFF"/>
                </a:solidFill>
                <a:latin typeface="Neue Montreal Medium"/>
                <a:ea typeface="Neue Montreal Medium"/>
                <a:cs typeface="Neue Montreal Medium"/>
                <a:sym typeface="Neue Montreal Medium"/>
              </a:rPr>
              <a:t>C403.7.8</a:t>
            </a:r>
          </a:p>
        </p:txBody>
      </p:sp>
      <p:sp>
        <p:nvSpPr>
          <p:cNvPr id="9" name="Freeform 9"/>
          <p:cNvSpPr/>
          <p:nvPr/>
        </p:nvSpPr>
        <p:spPr>
          <a:xfrm>
            <a:off x="372305" y="9258300"/>
            <a:ext cx="1312790" cy="669772"/>
          </a:xfrm>
          <a:custGeom>
            <a:avLst/>
            <a:gdLst/>
            <a:ahLst/>
            <a:cxnLst/>
            <a:rect l="l" t="t" r="r" b="b"/>
            <a:pathLst>
              <a:path w="1312790" h="669772">
                <a:moveTo>
                  <a:pt x="0" y="0"/>
                </a:moveTo>
                <a:lnTo>
                  <a:pt x="1312790" y="0"/>
                </a:lnTo>
                <a:lnTo>
                  <a:pt x="1312790" y="669772"/>
                </a:lnTo>
                <a:lnTo>
                  <a:pt x="0" y="669772"/>
                </a:lnTo>
                <a:lnTo>
                  <a:pt x="0" y="0"/>
                </a:lnTo>
                <a:close/>
              </a:path>
            </a:pathLst>
          </a:custGeom>
          <a:blipFill>
            <a:blip r:embed="rId5"/>
            <a:stretch>
              <a:fillRect/>
            </a:stretch>
          </a:blipFill>
        </p:spPr>
        <p:txBody>
          <a:bodyPr/>
          <a:lstStyle/>
          <a:p>
            <a:endParaRPr lang="en-US"/>
          </a:p>
        </p:txBody>
      </p:sp>
      <p:grpSp>
        <p:nvGrpSpPr>
          <p:cNvPr id="10" name="Group 10"/>
          <p:cNvGrpSpPr/>
          <p:nvPr/>
        </p:nvGrpSpPr>
        <p:grpSpPr>
          <a:xfrm>
            <a:off x="4646035" y="5108226"/>
            <a:ext cx="138991" cy="2056272"/>
            <a:chOff x="0" y="0"/>
            <a:chExt cx="36607" cy="541569"/>
          </a:xfrm>
        </p:grpSpPr>
        <p:sp>
          <p:nvSpPr>
            <p:cNvPr id="11" name="Freeform 11"/>
            <p:cNvSpPr/>
            <p:nvPr/>
          </p:nvSpPr>
          <p:spPr>
            <a:xfrm>
              <a:off x="0" y="0"/>
              <a:ext cx="36607" cy="541569"/>
            </a:xfrm>
            <a:custGeom>
              <a:avLst/>
              <a:gdLst/>
              <a:ahLst/>
              <a:cxnLst/>
              <a:rect l="l" t="t" r="r" b="b"/>
              <a:pathLst>
                <a:path w="36607" h="541569">
                  <a:moveTo>
                    <a:pt x="0" y="0"/>
                  </a:moveTo>
                  <a:lnTo>
                    <a:pt x="36607" y="0"/>
                  </a:lnTo>
                  <a:lnTo>
                    <a:pt x="36607" y="541569"/>
                  </a:lnTo>
                  <a:lnTo>
                    <a:pt x="0" y="541569"/>
                  </a:lnTo>
                  <a:close/>
                </a:path>
              </a:pathLst>
            </a:custGeom>
            <a:solidFill>
              <a:srgbClr val="FFFFFF"/>
            </a:solidFill>
          </p:spPr>
          <p:txBody>
            <a:bodyPr/>
            <a:lstStyle/>
            <a:p>
              <a:endParaRPr lang="en-US"/>
            </a:p>
          </p:txBody>
        </p:sp>
        <p:sp>
          <p:nvSpPr>
            <p:cNvPr id="12" name="TextBox 12"/>
            <p:cNvSpPr txBox="1"/>
            <p:nvPr/>
          </p:nvSpPr>
          <p:spPr>
            <a:xfrm>
              <a:off x="0" y="-19050"/>
              <a:ext cx="36607" cy="560619"/>
            </a:xfrm>
            <a:prstGeom prst="rect">
              <a:avLst/>
            </a:prstGeom>
          </p:spPr>
          <p:txBody>
            <a:bodyPr lIns="50800" tIns="50800" rIns="50800" bIns="50800" rtlCol="0" anchor="ctr"/>
            <a:lstStyle/>
            <a:p>
              <a:pPr algn="ctr">
                <a:lnSpc>
                  <a:spcPts val="2859"/>
                </a:lnSpc>
              </a:pPr>
              <a:endParaRPr/>
            </a:p>
          </p:txBody>
        </p:sp>
      </p:grpSp>
      <p:sp>
        <p:nvSpPr>
          <p:cNvPr id="13" name="TextBox 13"/>
          <p:cNvSpPr txBox="1"/>
          <p:nvPr/>
        </p:nvSpPr>
        <p:spPr>
          <a:xfrm>
            <a:off x="5286226" y="5032026"/>
            <a:ext cx="7715549" cy="2132472"/>
          </a:xfrm>
          <a:prstGeom prst="rect">
            <a:avLst/>
          </a:prstGeom>
        </p:spPr>
        <p:txBody>
          <a:bodyPr lIns="0" tIns="0" rIns="0" bIns="0" rtlCol="0" anchor="t">
            <a:spAutoFit/>
          </a:bodyPr>
          <a:lstStyle/>
          <a:p>
            <a:pPr algn="l">
              <a:lnSpc>
                <a:spcPts val="3419"/>
              </a:lnSpc>
            </a:pPr>
            <a:r>
              <a:rPr lang="en-US" sz="2279" spc="56">
                <a:solidFill>
                  <a:srgbClr val="FFFFFF"/>
                </a:solidFill>
                <a:latin typeface="Muli"/>
                <a:ea typeface="Muli"/>
                <a:cs typeface="Muli"/>
                <a:sym typeface="Muli"/>
              </a:rPr>
              <a:t>+ Requires “occupied standby” controls in certain</a:t>
            </a:r>
          </a:p>
          <a:p>
            <a:pPr algn="l">
              <a:lnSpc>
                <a:spcPts val="3419"/>
              </a:lnSpc>
            </a:pPr>
            <a:r>
              <a:rPr lang="en-US" sz="2279" spc="56">
                <a:solidFill>
                  <a:srgbClr val="FFFFFF"/>
                </a:solidFill>
                <a:latin typeface="Muli"/>
                <a:ea typeface="Muli"/>
                <a:cs typeface="Muli"/>
                <a:sym typeface="Muli"/>
              </a:rPr>
              <a:t>   spaces: when zones aren’t occupied, HVAC systems</a:t>
            </a:r>
          </a:p>
          <a:p>
            <a:pPr algn="l">
              <a:lnSpc>
                <a:spcPts val="3419"/>
              </a:lnSpc>
            </a:pPr>
            <a:r>
              <a:rPr lang="en-US" sz="2279" spc="56">
                <a:solidFill>
                  <a:srgbClr val="FFFFFF"/>
                </a:solidFill>
                <a:latin typeface="Muli"/>
                <a:ea typeface="Muli"/>
                <a:cs typeface="Muli"/>
                <a:sym typeface="Muli"/>
              </a:rPr>
              <a:t>   must be able to set back cooling/heating setpoints,</a:t>
            </a:r>
          </a:p>
          <a:p>
            <a:pPr algn="l">
              <a:lnSpc>
                <a:spcPts val="3419"/>
              </a:lnSpc>
            </a:pPr>
            <a:r>
              <a:rPr lang="en-US" sz="2279" spc="56">
                <a:solidFill>
                  <a:srgbClr val="FFFFFF"/>
                </a:solidFill>
                <a:latin typeface="Muli"/>
                <a:ea typeface="Muli"/>
                <a:cs typeface="Muli"/>
                <a:sym typeface="Muli"/>
              </a:rPr>
              <a:t>   reduce supply air, and cut ventilation airflow to save</a:t>
            </a:r>
          </a:p>
          <a:p>
            <a:pPr algn="l">
              <a:lnSpc>
                <a:spcPts val="3419"/>
              </a:lnSpc>
            </a:pPr>
            <a:r>
              <a:rPr lang="en-US" sz="2279" spc="56">
                <a:solidFill>
                  <a:srgbClr val="FFFFFF"/>
                </a:solidFill>
                <a:latin typeface="Muli"/>
                <a:ea typeface="Muli"/>
                <a:cs typeface="Muli"/>
                <a:sym typeface="Muli"/>
              </a:rPr>
              <a:t>   energy.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 r="-60"/>
            </a:stretch>
          </a:blipFill>
        </p:spPr>
        <p:txBody>
          <a:bodyPr/>
          <a:lstStyle/>
          <a:p>
            <a:endParaRPr lang="en-US"/>
          </a:p>
        </p:txBody>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000000">
                <a:alpha val="56863"/>
              </a:srgbClr>
            </a:solidFill>
          </p:spPr>
          <p:txBody>
            <a:bodyPr/>
            <a:lstStyle/>
            <a:p>
              <a:endParaRPr lang="en-US"/>
            </a:p>
          </p:txBody>
        </p:sp>
        <p:sp>
          <p:nvSpPr>
            <p:cNvPr id="5" name="TextBox 5"/>
            <p:cNvSpPr txBox="1"/>
            <p:nvPr/>
          </p:nvSpPr>
          <p:spPr>
            <a:xfrm>
              <a:off x="0" y="-19050"/>
              <a:ext cx="4274726" cy="2186517"/>
            </a:xfrm>
            <a:prstGeom prst="rect">
              <a:avLst/>
            </a:prstGeom>
          </p:spPr>
          <p:txBody>
            <a:bodyPr lIns="50800" tIns="50800" rIns="50800" bIns="50800" rtlCol="0" anchor="ctr"/>
            <a:lstStyle/>
            <a:p>
              <a:pPr algn="ctr">
                <a:lnSpc>
                  <a:spcPts val="2859"/>
                </a:lnSpc>
              </a:pPr>
              <a:endParaRPr/>
            </a:p>
          </p:txBody>
        </p:sp>
      </p:grpSp>
      <p:sp>
        <p:nvSpPr>
          <p:cNvPr id="6" name="Freeform 6"/>
          <p:cNvSpPr/>
          <p:nvPr/>
        </p:nvSpPr>
        <p:spPr>
          <a:xfrm>
            <a:off x="-4928025" y="-3336515"/>
            <a:ext cx="9856051" cy="8730429"/>
          </a:xfrm>
          <a:custGeom>
            <a:avLst/>
            <a:gdLst/>
            <a:ahLst/>
            <a:cxnLst/>
            <a:rect l="l" t="t" r="r" b="b"/>
            <a:pathLst>
              <a:path w="9856051" h="8730429">
                <a:moveTo>
                  <a:pt x="0" y="0"/>
                </a:moveTo>
                <a:lnTo>
                  <a:pt x="9856050" y="0"/>
                </a:lnTo>
                <a:lnTo>
                  <a:pt x="9856050" y="8730430"/>
                </a:lnTo>
                <a:lnTo>
                  <a:pt x="0" y="87304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1433357" y="6136362"/>
            <a:ext cx="9856051" cy="8730429"/>
          </a:xfrm>
          <a:custGeom>
            <a:avLst/>
            <a:gdLst/>
            <a:ahLst/>
            <a:cxnLst/>
            <a:rect l="l" t="t" r="r" b="b"/>
            <a:pathLst>
              <a:path w="9856051" h="8730429">
                <a:moveTo>
                  <a:pt x="0" y="0"/>
                </a:moveTo>
                <a:lnTo>
                  <a:pt x="9856051" y="0"/>
                </a:lnTo>
                <a:lnTo>
                  <a:pt x="9856051" y="8730429"/>
                </a:lnTo>
                <a:lnTo>
                  <a:pt x="0" y="87304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8"/>
          <p:cNvSpPr txBox="1"/>
          <p:nvPr/>
        </p:nvSpPr>
        <p:spPr>
          <a:xfrm>
            <a:off x="1946434" y="2064266"/>
            <a:ext cx="13652637" cy="1514475"/>
          </a:xfrm>
          <a:prstGeom prst="rect">
            <a:avLst/>
          </a:prstGeom>
        </p:spPr>
        <p:txBody>
          <a:bodyPr lIns="0" tIns="0" rIns="0" bIns="0" rtlCol="0" anchor="t">
            <a:spAutoFit/>
          </a:bodyPr>
          <a:lstStyle/>
          <a:p>
            <a:pPr marL="0" lvl="0" indent="0" algn="ctr">
              <a:lnSpc>
                <a:spcPts val="11917"/>
              </a:lnSpc>
              <a:spcBef>
                <a:spcPct val="0"/>
              </a:spcBef>
            </a:pPr>
            <a:r>
              <a:rPr lang="en-US" sz="9931" b="1">
                <a:solidFill>
                  <a:srgbClr val="FFFFFF"/>
                </a:solidFill>
                <a:latin typeface="Neue Montreal Medium"/>
                <a:ea typeface="Neue Montreal Medium"/>
                <a:cs typeface="Neue Montreal Medium"/>
                <a:sym typeface="Neue Montreal Medium"/>
              </a:rPr>
              <a:t>C403.8.6.2</a:t>
            </a:r>
          </a:p>
        </p:txBody>
      </p:sp>
      <p:sp>
        <p:nvSpPr>
          <p:cNvPr id="9" name="Freeform 9"/>
          <p:cNvSpPr/>
          <p:nvPr/>
        </p:nvSpPr>
        <p:spPr>
          <a:xfrm>
            <a:off x="372305" y="9258300"/>
            <a:ext cx="1312790" cy="669772"/>
          </a:xfrm>
          <a:custGeom>
            <a:avLst/>
            <a:gdLst/>
            <a:ahLst/>
            <a:cxnLst/>
            <a:rect l="l" t="t" r="r" b="b"/>
            <a:pathLst>
              <a:path w="1312790" h="669772">
                <a:moveTo>
                  <a:pt x="0" y="0"/>
                </a:moveTo>
                <a:lnTo>
                  <a:pt x="1312790" y="0"/>
                </a:lnTo>
                <a:lnTo>
                  <a:pt x="1312790" y="669772"/>
                </a:lnTo>
                <a:lnTo>
                  <a:pt x="0" y="669772"/>
                </a:lnTo>
                <a:lnTo>
                  <a:pt x="0" y="0"/>
                </a:lnTo>
                <a:close/>
              </a:path>
            </a:pathLst>
          </a:custGeom>
          <a:blipFill>
            <a:blip r:embed="rId5"/>
            <a:stretch>
              <a:fillRect/>
            </a:stretch>
          </a:blipFill>
        </p:spPr>
        <p:txBody>
          <a:bodyPr/>
          <a:lstStyle/>
          <a:p>
            <a:endParaRPr lang="en-US"/>
          </a:p>
        </p:txBody>
      </p:sp>
      <p:grpSp>
        <p:nvGrpSpPr>
          <p:cNvPr id="10" name="Group 10"/>
          <p:cNvGrpSpPr/>
          <p:nvPr/>
        </p:nvGrpSpPr>
        <p:grpSpPr>
          <a:xfrm>
            <a:off x="4928025" y="4679601"/>
            <a:ext cx="146719" cy="3352774"/>
            <a:chOff x="0" y="0"/>
            <a:chExt cx="38642" cy="883035"/>
          </a:xfrm>
        </p:grpSpPr>
        <p:sp>
          <p:nvSpPr>
            <p:cNvPr id="11" name="Freeform 11"/>
            <p:cNvSpPr/>
            <p:nvPr/>
          </p:nvSpPr>
          <p:spPr>
            <a:xfrm>
              <a:off x="0" y="0"/>
              <a:ext cx="38642" cy="883035"/>
            </a:xfrm>
            <a:custGeom>
              <a:avLst/>
              <a:gdLst/>
              <a:ahLst/>
              <a:cxnLst/>
              <a:rect l="l" t="t" r="r" b="b"/>
              <a:pathLst>
                <a:path w="38642" h="883035">
                  <a:moveTo>
                    <a:pt x="0" y="0"/>
                  </a:moveTo>
                  <a:lnTo>
                    <a:pt x="38642" y="0"/>
                  </a:lnTo>
                  <a:lnTo>
                    <a:pt x="38642" y="883035"/>
                  </a:lnTo>
                  <a:lnTo>
                    <a:pt x="0" y="883035"/>
                  </a:lnTo>
                  <a:close/>
                </a:path>
              </a:pathLst>
            </a:custGeom>
            <a:solidFill>
              <a:srgbClr val="FFFFFF"/>
            </a:solidFill>
          </p:spPr>
          <p:txBody>
            <a:bodyPr/>
            <a:lstStyle/>
            <a:p>
              <a:endParaRPr lang="en-US"/>
            </a:p>
          </p:txBody>
        </p:sp>
        <p:sp>
          <p:nvSpPr>
            <p:cNvPr id="12" name="TextBox 12"/>
            <p:cNvSpPr txBox="1"/>
            <p:nvPr/>
          </p:nvSpPr>
          <p:spPr>
            <a:xfrm>
              <a:off x="0" y="-19050"/>
              <a:ext cx="38642" cy="902085"/>
            </a:xfrm>
            <a:prstGeom prst="rect">
              <a:avLst/>
            </a:prstGeom>
          </p:spPr>
          <p:txBody>
            <a:bodyPr lIns="50800" tIns="50800" rIns="50800" bIns="50800" rtlCol="0" anchor="ctr"/>
            <a:lstStyle/>
            <a:p>
              <a:pPr algn="ctr">
                <a:lnSpc>
                  <a:spcPts val="2859"/>
                </a:lnSpc>
              </a:pPr>
              <a:endParaRPr/>
            </a:p>
          </p:txBody>
        </p:sp>
      </p:grpSp>
      <p:sp>
        <p:nvSpPr>
          <p:cNvPr id="13" name="TextBox 13"/>
          <p:cNvSpPr txBox="1"/>
          <p:nvPr/>
        </p:nvSpPr>
        <p:spPr>
          <a:xfrm>
            <a:off x="5286226" y="4651882"/>
            <a:ext cx="7715549" cy="4704222"/>
          </a:xfrm>
          <a:prstGeom prst="rect">
            <a:avLst/>
          </a:prstGeom>
        </p:spPr>
        <p:txBody>
          <a:bodyPr lIns="0" tIns="0" rIns="0" bIns="0" rtlCol="0" anchor="t">
            <a:spAutoFit/>
          </a:bodyPr>
          <a:lstStyle/>
          <a:p>
            <a:pPr algn="l">
              <a:lnSpc>
                <a:spcPts val="3419"/>
              </a:lnSpc>
            </a:pPr>
            <a:r>
              <a:rPr lang="en-US" sz="2279" spc="56">
                <a:solidFill>
                  <a:srgbClr val="FFFFFF"/>
                </a:solidFill>
                <a:latin typeface="Muli"/>
                <a:ea typeface="Muli"/>
                <a:cs typeface="Muli"/>
                <a:sym typeface="Muli"/>
              </a:rPr>
              <a:t>+ Requires that exhaust fans in bathrooms and toilet</a:t>
            </a:r>
          </a:p>
          <a:p>
            <a:pPr algn="l">
              <a:lnSpc>
                <a:spcPts val="3419"/>
              </a:lnSpc>
            </a:pPr>
            <a:r>
              <a:rPr lang="en-US" sz="2279" spc="56">
                <a:solidFill>
                  <a:srgbClr val="FFFFFF"/>
                </a:solidFill>
                <a:latin typeface="Muli"/>
                <a:ea typeface="Muli"/>
                <a:cs typeface="Muli"/>
                <a:sym typeface="Muli"/>
              </a:rPr>
              <a:t>   rooms must have intermittent control methods.</a:t>
            </a:r>
          </a:p>
          <a:p>
            <a:pPr algn="l">
              <a:lnSpc>
                <a:spcPts val="3419"/>
              </a:lnSpc>
            </a:pPr>
            <a:endParaRPr lang="en-US" sz="2279" spc="56">
              <a:solidFill>
                <a:srgbClr val="FFFFFF"/>
              </a:solidFill>
              <a:latin typeface="Muli"/>
              <a:ea typeface="Muli"/>
              <a:cs typeface="Muli"/>
              <a:sym typeface="Muli"/>
            </a:endParaRPr>
          </a:p>
          <a:p>
            <a:pPr algn="l">
              <a:lnSpc>
                <a:spcPts val="3419"/>
              </a:lnSpc>
            </a:pPr>
            <a:r>
              <a:rPr lang="en-US" sz="2279" spc="56">
                <a:solidFill>
                  <a:srgbClr val="FFFFFF"/>
                </a:solidFill>
                <a:latin typeface="Muli"/>
                <a:ea typeface="Muli"/>
                <a:cs typeface="Muli"/>
                <a:sym typeface="Muli"/>
              </a:rPr>
              <a:t>+ The automatic control requirement is waived if the</a:t>
            </a:r>
          </a:p>
          <a:p>
            <a:pPr algn="l">
              <a:lnSpc>
                <a:spcPts val="3419"/>
              </a:lnSpc>
            </a:pPr>
            <a:r>
              <a:rPr lang="en-US" sz="2279" spc="56">
                <a:solidFill>
                  <a:srgbClr val="FFFFFF"/>
                </a:solidFill>
                <a:latin typeface="Muli"/>
                <a:ea typeface="Muli"/>
                <a:cs typeface="Muli"/>
                <a:sym typeface="Muli"/>
              </a:rPr>
              <a:t>   bathroom or toilet room is part of the outdoor air</a:t>
            </a:r>
          </a:p>
          <a:p>
            <a:pPr algn="l">
              <a:lnSpc>
                <a:spcPts val="3419"/>
              </a:lnSpc>
            </a:pPr>
            <a:r>
              <a:rPr lang="en-US" sz="2279" spc="56">
                <a:solidFill>
                  <a:srgbClr val="FFFFFF"/>
                </a:solidFill>
                <a:latin typeface="Muli"/>
                <a:ea typeface="Muli"/>
                <a:cs typeface="Muli"/>
                <a:sym typeface="Muli"/>
              </a:rPr>
              <a:t>   ventilation system for Group R‑2, R‑3, or R‑4</a:t>
            </a:r>
          </a:p>
          <a:p>
            <a:pPr algn="l">
              <a:lnSpc>
                <a:spcPts val="3419"/>
              </a:lnSpc>
            </a:pPr>
            <a:r>
              <a:rPr lang="en-US" sz="2279" spc="56">
                <a:solidFill>
                  <a:srgbClr val="FFFFFF"/>
                </a:solidFill>
                <a:latin typeface="Muli"/>
                <a:ea typeface="Muli"/>
                <a:cs typeface="Muli"/>
                <a:sym typeface="Muli"/>
              </a:rPr>
              <a:t>   occupancies. In those cases, only a manual “on”</a:t>
            </a:r>
          </a:p>
          <a:p>
            <a:pPr algn="l">
              <a:lnSpc>
                <a:spcPts val="3419"/>
              </a:lnSpc>
            </a:pPr>
            <a:r>
              <a:rPr lang="en-US" sz="2279" spc="56">
                <a:solidFill>
                  <a:srgbClr val="FFFFFF"/>
                </a:solidFill>
                <a:latin typeface="Muli"/>
                <a:ea typeface="Muli"/>
                <a:cs typeface="Muli"/>
                <a:sym typeface="Muli"/>
              </a:rPr>
              <a:t>   override is required.</a:t>
            </a:r>
          </a:p>
          <a:p>
            <a:pPr algn="l">
              <a:lnSpc>
                <a:spcPts val="3419"/>
              </a:lnSpc>
            </a:pPr>
            <a:endParaRPr lang="en-US" sz="2279" spc="56">
              <a:solidFill>
                <a:srgbClr val="FFFFFF"/>
              </a:solidFill>
              <a:latin typeface="Muli"/>
              <a:ea typeface="Muli"/>
              <a:cs typeface="Muli"/>
              <a:sym typeface="Muli"/>
            </a:endParaRPr>
          </a:p>
          <a:p>
            <a:pPr algn="l">
              <a:lnSpc>
                <a:spcPts val="3419"/>
              </a:lnSpc>
            </a:pPr>
            <a:endParaRPr lang="en-US" sz="2279" spc="56">
              <a:solidFill>
                <a:srgbClr val="FFFFFF"/>
              </a:solidFill>
              <a:latin typeface="Muli"/>
              <a:ea typeface="Muli"/>
              <a:cs typeface="Muli"/>
              <a:sym typeface="Muli"/>
            </a:endParaRPr>
          </a:p>
          <a:p>
            <a:pPr algn="l">
              <a:lnSpc>
                <a:spcPts val="3419"/>
              </a:lnSpc>
            </a:pPr>
            <a:endParaRPr lang="en-US" sz="2279" spc="56">
              <a:solidFill>
                <a:srgbClr val="FFFFFF"/>
              </a:solidFill>
              <a:latin typeface="Muli"/>
              <a:ea typeface="Muli"/>
              <a:cs typeface="Muli"/>
              <a:sym typeface="Mul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21" name="Picture 20" descr="A close-up of a building&#10;&#10;AI-generated content may be incorrect.">
            <a:extLst>
              <a:ext uri="{FF2B5EF4-FFF2-40B4-BE49-F238E27FC236}">
                <a16:creationId xmlns:a16="http://schemas.microsoft.com/office/drawing/2014/main" id="{56F66755-DF3E-2281-06EA-713AA2241E8B}"/>
              </a:ext>
            </a:extLst>
          </p:cNvPr>
          <p:cNvPicPr>
            <a:picLocks noChangeAspect="1"/>
          </p:cNvPicPr>
          <p:nvPr/>
        </p:nvPicPr>
        <p:blipFill>
          <a:blip r:embed="rId2"/>
          <a:stretch>
            <a:fillRect/>
          </a:stretch>
        </p:blipFill>
        <p:spPr>
          <a:xfrm>
            <a:off x="0" y="0"/>
            <a:ext cx="18288000" cy="102870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892" b="-1596"/>
            </a:stretch>
          </a:blipFill>
        </p:spPr>
        <p:txBody>
          <a:bodyPr/>
          <a:lstStyle/>
          <a:p>
            <a:endParaRPr lang="en-US"/>
          </a:p>
        </p:txBody>
      </p:sp>
      <p:grpSp>
        <p:nvGrpSpPr>
          <p:cNvPr id="3" name="Group 3"/>
          <p:cNvGrpSpPr/>
          <p:nvPr/>
        </p:nvGrpSpPr>
        <p:grpSpPr>
          <a:xfrm>
            <a:off x="2103901" y="3464296"/>
            <a:ext cx="4083926" cy="5794004"/>
            <a:chOff x="0" y="0"/>
            <a:chExt cx="5445235" cy="7725338"/>
          </a:xfrm>
        </p:grpSpPr>
        <p:grpSp>
          <p:nvGrpSpPr>
            <p:cNvPr id="4" name="Group 4"/>
            <p:cNvGrpSpPr/>
            <p:nvPr/>
          </p:nvGrpSpPr>
          <p:grpSpPr>
            <a:xfrm>
              <a:off x="118" y="0"/>
              <a:ext cx="5444998" cy="7725338"/>
              <a:chOff x="0" y="0"/>
              <a:chExt cx="1075555" cy="1525993"/>
            </a:xfrm>
          </p:grpSpPr>
          <p:sp>
            <p:nvSpPr>
              <p:cNvPr id="5" name="Freeform 5"/>
              <p:cNvSpPr/>
              <p:nvPr/>
            </p:nvSpPr>
            <p:spPr>
              <a:xfrm>
                <a:off x="0" y="0"/>
                <a:ext cx="1075555" cy="1525993"/>
              </a:xfrm>
              <a:custGeom>
                <a:avLst/>
                <a:gdLst/>
                <a:ahLst/>
                <a:cxnLst/>
                <a:rect l="l" t="t" r="r" b="b"/>
                <a:pathLst>
                  <a:path w="1075555" h="1525993">
                    <a:moveTo>
                      <a:pt x="58769" y="0"/>
                    </a:moveTo>
                    <a:lnTo>
                      <a:pt x="1016786" y="0"/>
                    </a:lnTo>
                    <a:cubicBezTo>
                      <a:pt x="1049243" y="0"/>
                      <a:pt x="1075555" y="26312"/>
                      <a:pt x="1075555" y="58769"/>
                    </a:cubicBezTo>
                    <a:lnTo>
                      <a:pt x="1075555" y="1467223"/>
                    </a:lnTo>
                    <a:cubicBezTo>
                      <a:pt x="1075555" y="1499681"/>
                      <a:pt x="1049243" y="1525993"/>
                      <a:pt x="1016786" y="1525993"/>
                    </a:cubicBezTo>
                    <a:lnTo>
                      <a:pt x="58769" y="1525993"/>
                    </a:lnTo>
                    <a:cubicBezTo>
                      <a:pt x="26312" y="1525993"/>
                      <a:pt x="0" y="1499681"/>
                      <a:pt x="0" y="1467223"/>
                    </a:cubicBezTo>
                    <a:lnTo>
                      <a:pt x="0" y="58769"/>
                    </a:lnTo>
                    <a:cubicBezTo>
                      <a:pt x="0" y="26312"/>
                      <a:pt x="26312" y="0"/>
                      <a:pt x="58769" y="0"/>
                    </a:cubicBezTo>
                    <a:close/>
                  </a:path>
                </a:pathLst>
              </a:custGeom>
              <a:solidFill>
                <a:srgbClr val="FFFFFF">
                  <a:alpha val="98824"/>
                </a:srgbClr>
              </a:solidFill>
            </p:spPr>
            <p:txBody>
              <a:bodyPr/>
              <a:lstStyle/>
              <a:p>
                <a:endParaRPr lang="en-US"/>
              </a:p>
            </p:txBody>
          </p:sp>
          <p:sp>
            <p:nvSpPr>
              <p:cNvPr id="6" name="TextBox 6"/>
              <p:cNvSpPr txBox="1"/>
              <p:nvPr/>
            </p:nvSpPr>
            <p:spPr>
              <a:xfrm>
                <a:off x="0" y="-19050"/>
                <a:ext cx="1075555" cy="1545043"/>
              </a:xfrm>
              <a:prstGeom prst="rect">
                <a:avLst/>
              </a:prstGeom>
            </p:spPr>
            <p:txBody>
              <a:bodyPr lIns="50800" tIns="50800" rIns="50800" bIns="50800" rtlCol="0" anchor="ctr"/>
              <a:lstStyle/>
              <a:p>
                <a:pPr algn="ctr">
                  <a:lnSpc>
                    <a:spcPts val="2859"/>
                  </a:lnSpc>
                </a:pPr>
                <a:endParaRPr/>
              </a:p>
            </p:txBody>
          </p:sp>
        </p:grpSp>
        <p:sp>
          <p:nvSpPr>
            <p:cNvPr id="7" name="AutoShape 7"/>
            <p:cNvSpPr/>
            <p:nvPr/>
          </p:nvSpPr>
          <p:spPr>
            <a:xfrm rot="16036">
              <a:off x="89" y="2057963"/>
              <a:ext cx="5445058" cy="0"/>
            </a:xfrm>
            <a:prstGeom prst="line">
              <a:avLst/>
            </a:prstGeom>
            <a:ln w="50800" cap="flat">
              <a:solidFill>
                <a:srgbClr val="000000"/>
              </a:solidFill>
              <a:prstDash val="solid"/>
              <a:headEnd type="none" w="sm" len="sm"/>
              <a:tailEnd type="none" w="sm" len="sm"/>
            </a:ln>
          </p:spPr>
          <p:txBody>
            <a:bodyPr/>
            <a:lstStyle/>
            <a:p>
              <a:endParaRPr lang="en-US"/>
            </a:p>
          </p:txBody>
        </p:sp>
      </p:grpSp>
      <p:grpSp>
        <p:nvGrpSpPr>
          <p:cNvPr id="8" name="Group 8"/>
          <p:cNvGrpSpPr/>
          <p:nvPr/>
        </p:nvGrpSpPr>
        <p:grpSpPr>
          <a:xfrm>
            <a:off x="7102037" y="3464296"/>
            <a:ext cx="4083926" cy="5794004"/>
            <a:chOff x="0" y="0"/>
            <a:chExt cx="5445235" cy="7725338"/>
          </a:xfrm>
        </p:grpSpPr>
        <p:grpSp>
          <p:nvGrpSpPr>
            <p:cNvPr id="9" name="Group 9"/>
            <p:cNvGrpSpPr/>
            <p:nvPr/>
          </p:nvGrpSpPr>
          <p:grpSpPr>
            <a:xfrm>
              <a:off x="118" y="0"/>
              <a:ext cx="5444998" cy="7725338"/>
              <a:chOff x="0" y="0"/>
              <a:chExt cx="1075555" cy="1525993"/>
            </a:xfrm>
          </p:grpSpPr>
          <p:sp>
            <p:nvSpPr>
              <p:cNvPr id="10" name="Freeform 10"/>
              <p:cNvSpPr/>
              <p:nvPr/>
            </p:nvSpPr>
            <p:spPr>
              <a:xfrm>
                <a:off x="0" y="0"/>
                <a:ext cx="1075555" cy="1525993"/>
              </a:xfrm>
              <a:custGeom>
                <a:avLst/>
                <a:gdLst/>
                <a:ahLst/>
                <a:cxnLst/>
                <a:rect l="l" t="t" r="r" b="b"/>
                <a:pathLst>
                  <a:path w="1075555" h="1525993">
                    <a:moveTo>
                      <a:pt x="58769" y="0"/>
                    </a:moveTo>
                    <a:lnTo>
                      <a:pt x="1016786" y="0"/>
                    </a:lnTo>
                    <a:cubicBezTo>
                      <a:pt x="1049243" y="0"/>
                      <a:pt x="1075555" y="26312"/>
                      <a:pt x="1075555" y="58769"/>
                    </a:cubicBezTo>
                    <a:lnTo>
                      <a:pt x="1075555" y="1467223"/>
                    </a:lnTo>
                    <a:cubicBezTo>
                      <a:pt x="1075555" y="1499681"/>
                      <a:pt x="1049243" y="1525993"/>
                      <a:pt x="1016786" y="1525993"/>
                    </a:cubicBezTo>
                    <a:lnTo>
                      <a:pt x="58769" y="1525993"/>
                    </a:lnTo>
                    <a:cubicBezTo>
                      <a:pt x="26312" y="1525993"/>
                      <a:pt x="0" y="1499681"/>
                      <a:pt x="0" y="1467223"/>
                    </a:cubicBezTo>
                    <a:lnTo>
                      <a:pt x="0" y="58769"/>
                    </a:lnTo>
                    <a:cubicBezTo>
                      <a:pt x="0" y="26312"/>
                      <a:pt x="26312" y="0"/>
                      <a:pt x="58769" y="0"/>
                    </a:cubicBezTo>
                    <a:close/>
                  </a:path>
                </a:pathLst>
              </a:custGeom>
              <a:solidFill>
                <a:srgbClr val="FFFFFF">
                  <a:alpha val="98824"/>
                </a:srgbClr>
              </a:solidFill>
            </p:spPr>
            <p:txBody>
              <a:bodyPr/>
              <a:lstStyle/>
              <a:p>
                <a:endParaRPr lang="en-US"/>
              </a:p>
            </p:txBody>
          </p:sp>
          <p:sp>
            <p:nvSpPr>
              <p:cNvPr id="11" name="TextBox 11"/>
              <p:cNvSpPr txBox="1"/>
              <p:nvPr/>
            </p:nvSpPr>
            <p:spPr>
              <a:xfrm>
                <a:off x="0" y="-19050"/>
                <a:ext cx="1075555" cy="1545043"/>
              </a:xfrm>
              <a:prstGeom prst="rect">
                <a:avLst/>
              </a:prstGeom>
            </p:spPr>
            <p:txBody>
              <a:bodyPr lIns="50800" tIns="50800" rIns="50800" bIns="50800" rtlCol="0" anchor="ctr"/>
              <a:lstStyle/>
              <a:p>
                <a:pPr algn="ctr">
                  <a:lnSpc>
                    <a:spcPts val="2859"/>
                  </a:lnSpc>
                </a:pPr>
                <a:endParaRPr/>
              </a:p>
            </p:txBody>
          </p:sp>
        </p:grpSp>
        <p:sp>
          <p:nvSpPr>
            <p:cNvPr id="12" name="AutoShape 12"/>
            <p:cNvSpPr/>
            <p:nvPr/>
          </p:nvSpPr>
          <p:spPr>
            <a:xfrm rot="16036">
              <a:off x="89" y="2057963"/>
              <a:ext cx="5445058" cy="0"/>
            </a:xfrm>
            <a:prstGeom prst="line">
              <a:avLst/>
            </a:prstGeom>
            <a:ln w="50800" cap="flat">
              <a:solidFill>
                <a:srgbClr val="000000"/>
              </a:solidFill>
              <a:prstDash val="solid"/>
              <a:headEnd type="none" w="sm" len="sm"/>
              <a:tailEnd type="none" w="sm" len="sm"/>
            </a:ln>
          </p:spPr>
          <p:txBody>
            <a:bodyPr/>
            <a:lstStyle/>
            <a:p>
              <a:endParaRPr lang="en-US"/>
            </a:p>
          </p:txBody>
        </p:sp>
      </p:grpSp>
      <p:grpSp>
        <p:nvGrpSpPr>
          <p:cNvPr id="13" name="Group 13"/>
          <p:cNvGrpSpPr/>
          <p:nvPr/>
        </p:nvGrpSpPr>
        <p:grpSpPr>
          <a:xfrm>
            <a:off x="12100363" y="3464296"/>
            <a:ext cx="4083926" cy="5794004"/>
            <a:chOff x="0" y="0"/>
            <a:chExt cx="5445235" cy="7725338"/>
          </a:xfrm>
        </p:grpSpPr>
        <p:grpSp>
          <p:nvGrpSpPr>
            <p:cNvPr id="14" name="Group 14"/>
            <p:cNvGrpSpPr/>
            <p:nvPr/>
          </p:nvGrpSpPr>
          <p:grpSpPr>
            <a:xfrm>
              <a:off x="118" y="0"/>
              <a:ext cx="5444998" cy="7725338"/>
              <a:chOff x="0" y="0"/>
              <a:chExt cx="1075555" cy="1525993"/>
            </a:xfrm>
          </p:grpSpPr>
          <p:sp>
            <p:nvSpPr>
              <p:cNvPr id="15" name="Freeform 15"/>
              <p:cNvSpPr/>
              <p:nvPr/>
            </p:nvSpPr>
            <p:spPr>
              <a:xfrm>
                <a:off x="0" y="0"/>
                <a:ext cx="1075555" cy="1525993"/>
              </a:xfrm>
              <a:custGeom>
                <a:avLst/>
                <a:gdLst/>
                <a:ahLst/>
                <a:cxnLst/>
                <a:rect l="l" t="t" r="r" b="b"/>
                <a:pathLst>
                  <a:path w="1075555" h="1525993">
                    <a:moveTo>
                      <a:pt x="58769" y="0"/>
                    </a:moveTo>
                    <a:lnTo>
                      <a:pt x="1016786" y="0"/>
                    </a:lnTo>
                    <a:cubicBezTo>
                      <a:pt x="1049243" y="0"/>
                      <a:pt x="1075555" y="26312"/>
                      <a:pt x="1075555" y="58769"/>
                    </a:cubicBezTo>
                    <a:lnTo>
                      <a:pt x="1075555" y="1467223"/>
                    </a:lnTo>
                    <a:cubicBezTo>
                      <a:pt x="1075555" y="1499681"/>
                      <a:pt x="1049243" y="1525993"/>
                      <a:pt x="1016786" y="1525993"/>
                    </a:cubicBezTo>
                    <a:lnTo>
                      <a:pt x="58769" y="1525993"/>
                    </a:lnTo>
                    <a:cubicBezTo>
                      <a:pt x="26312" y="1525993"/>
                      <a:pt x="0" y="1499681"/>
                      <a:pt x="0" y="1467223"/>
                    </a:cubicBezTo>
                    <a:lnTo>
                      <a:pt x="0" y="58769"/>
                    </a:lnTo>
                    <a:cubicBezTo>
                      <a:pt x="0" y="26312"/>
                      <a:pt x="26312" y="0"/>
                      <a:pt x="58769" y="0"/>
                    </a:cubicBezTo>
                    <a:close/>
                  </a:path>
                </a:pathLst>
              </a:custGeom>
              <a:solidFill>
                <a:srgbClr val="FFFFFF">
                  <a:alpha val="98824"/>
                </a:srgbClr>
              </a:solidFill>
            </p:spPr>
            <p:txBody>
              <a:bodyPr/>
              <a:lstStyle/>
              <a:p>
                <a:endParaRPr lang="en-US"/>
              </a:p>
            </p:txBody>
          </p:sp>
          <p:sp>
            <p:nvSpPr>
              <p:cNvPr id="16" name="TextBox 16"/>
              <p:cNvSpPr txBox="1"/>
              <p:nvPr/>
            </p:nvSpPr>
            <p:spPr>
              <a:xfrm>
                <a:off x="0" y="-19050"/>
                <a:ext cx="1075555" cy="1545043"/>
              </a:xfrm>
              <a:prstGeom prst="rect">
                <a:avLst/>
              </a:prstGeom>
            </p:spPr>
            <p:txBody>
              <a:bodyPr lIns="50800" tIns="50800" rIns="50800" bIns="50800" rtlCol="0" anchor="ctr"/>
              <a:lstStyle/>
              <a:p>
                <a:pPr algn="ctr">
                  <a:lnSpc>
                    <a:spcPts val="2859"/>
                  </a:lnSpc>
                </a:pPr>
                <a:endParaRPr/>
              </a:p>
            </p:txBody>
          </p:sp>
        </p:grpSp>
        <p:sp>
          <p:nvSpPr>
            <p:cNvPr id="17" name="AutoShape 17"/>
            <p:cNvSpPr/>
            <p:nvPr/>
          </p:nvSpPr>
          <p:spPr>
            <a:xfrm rot="16036">
              <a:off x="89" y="2057963"/>
              <a:ext cx="5445058" cy="0"/>
            </a:xfrm>
            <a:prstGeom prst="line">
              <a:avLst/>
            </a:prstGeom>
            <a:ln w="50800" cap="flat">
              <a:solidFill>
                <a:srgbClr val="000000"/>
              </a:solidFill>
              <a:prstDash val="solid"/>
              <a:headEnd type="none" w="sm" len="sm"/>
              <a:tailEnd type="none" w="sm" len="sm"/>
            </a:ln>
          </p:spPr>
          <p:txBody>
            <a:bodyPr/>
            <a:lstStyle/>
            <a:p>
              <a:endParaRPr lang="en-US"/>
            </a:p>
          </p:txBody>
        </p:sp>
      </p:grpSp>
      <p:sp>
        <p:nvSpPr>
          <p:cNvPr id="18" name="TextBox 18"/>
          <p:cNvSpPr txBox="1"/>
          <p:nvPr/>
        </p:nvSpPr>
        <p:spPr>
          <a:xfrm>
            <a:off x="4408560" y="1478938"/>
            <a:ext cx="9470880" cy="1238250"/>
          </a:xfrm>
          <a:prstGeom prst="rect">
            <a:avLst/>
          </a:prstGeom>
        </p:spPr>
        <p:txBody>
          <a:bodyPr lIns="0" tIns="0" rIns="0" bIns="0" rtlCol="0" anchor="t">
            <a:spAutoFit/>
          </a:bodyPr>
          <a:lstStyle/>
          <a:p>
            <a:pPr marL="0" lvl="0" indent="0" algn="ctr">
              <a:lnSpc>
                <a:spcPts val="9777"/>
              </a:lnSpc>
              <a:spcBef>
                <a:spcPct val="0"/>
              </a:spcBef>
            </a:pPr>
            <a:r>
              <a:rPr lang="en-US" sz="8147" b="1">
                <a:solidFill>
                  <a:srgbClr val="FFFFFF"/>
                </a:solidFill>
                <a:latin typeface="Neue Montreal Medium"/>
                <a:ea typeface="Neue Montreal Medium"/>
                <a:cs typeface="Neue Montreal Medium"/>
                <a:sym typeface="Neue Montreal Medium"/>
              </a:rPr>
              <a:t>LIGHTING</a:t>
            </a:r>
          </a:p>
        </p:txBody>
      </p:sp>
      <p:sp>
        <p:nvSpPr>
          <p:cNvPr id="19" name="TextBox 19"/>
          <p:cNvSpPr txBox="1"/>
          <p:nvPr/>
        </p:nvSpPr>
        <p:spPr>
          <a:xfrm>
            <a:off x="2273183" y="3675887"/>
            <a:ext cx="3745362" cy="1007745"/>
          </a:xfrm>
          <a:prstGeom prst="rect">
            <a:avLst/>
          </a:prstGeom>
        </p:spPr>
        <p:txBody>
          <a:bodyPr lIns="0" tIns="0" rIns="0" bIns="0" rtlCol="0" anchor="t">
            <a:spAutoFit/>
          </a:bodyPr>
          <a:lstStyle/>
          <a:p>
            <a:pPr algn="ctr">
              <a:lnSpc>
                <a:spcPts val="4199"/>
              </a:lnSpc>
            </a:pPr>
            <a:r>
              <a:rPr lang="en-US" sz="2799" b="1">
                <a:solidFill>
                  <a:srgbClr val="000000"/>
                </a:solidFill>
                <a:latin typeface="Montserrat Bold"/>
                <a:ea typeface="Montserrat Bold"/>
                <a:cs typeface="Montserrat Bold"/>
                <a:sym typeface="Montserrat Bold"/>
              </a:rPr>
              <a:t>Occupancy</a:t>
            </a:r>
          </a:p>
          <a:p>
            <a:pPr algn="ctr">
              <a:lnSpc>
                <a:spcPts val="4199"/>
              </a:lnSpc>
            </a:pPr>
            <a:r>
              <a:rPr lang="en-US" sz="2799" b="1">
                <a:solidFill>
                  <a:srgbClr val="000000"/>
                </a:solidFill>
                <a:latin typeface="Montserrat Bold"/>
                <a:ea typeface="Montserrat Bold"/>
                <a:cs typeface="Montserrat Bold"/>
                <a:sym typeface="Montserrat Bold"/>
              </a:rPr>
              <a:t>Sensors</a:t>
            </a:r>
          </a:p>
        </p:txBody>
      </p:sp>
      <p:sp>
        <p:nvSpPr>
          <p:cNvPr id="20" name="TextBox 20"/>
          <p:cNvSpPr txBox="1"/>
          <p:nvPr/>
        </p:nvSpPr>
        <p:spPr>
          <a:xfrm>
            <a:off x="2273183" y="5183534"/>
            <a:ext cx="3745362" cy="3943195"/>
          </a:xfrm>
          <a:prstGeom prst="rect">
            <a:avLst/>
          </a:prstGeom>
        </p:spPr>
        <p:txBody>
          <a:bodyPr lIns="0" tIns="0" rIns="0" bIns="0" rtlCol="0" anchor="t">
            <a:spAutoFit/>
          </a:bodyPr>
          <a:lstStyle/>
          <a:p>
            <a:pPr algn="just">
              <a:lnSpc>
                <a:spcPts val="3065"/>
              </a:lnSpc>
            </a:pPr>
            <a:r>
              <a:rPr lang="en-US" sz="2190" dirty="0">
                <a:solidFill>
                  <a:srgbClr val="100F0D"/>
                </a:solidFill>
                <a:latin typeface="Muli"/>
                <a:ea typeface="Muli"/>
                <a:cs typeface="Muli"/>
                <a:sym typeface="Muli"/>
              </a:rPr>
              <a:t>+ Occupancy sensors</a:t>
            </a:r>
          </a:p>
          <a:p>
            <a:pPr algn="just">
              <a:lnSpc>
                <a:spcPts val="3065"/>
              </a:lnSpc>
            </a:pPr>
            <a:r>
              <a:rPr lang="en-US" sz="2190" dirty="0">
                <a:solidFill>
                  <a:srgbClr val="FFFFFF"/>
                </a:solidFill>
                <a:latin typeface="Muli"/>
                <a:ea typeface="Muli"/>
                <a:cs typeface="Muli"/>
                <a:sym typeface="Muli"/>
              </a:rPr>
              <a:t>iii</a:t>
            </a:r>
            <a:r>
              <a:rPr lang="en-US" sz="2190" dirty="0">
                <a:solidFill>
                  <a:srgbClr val="100F0D"/>
                </a:solidFill>
                <a:latin typeface="Muli"/>
                <a:ea typeface="Muli"/>
                <a:cs typeface="Muli"/>
                <a:sym typeface="Muli"/>
              </a:rPr>
              <a:t> required in a few new</a:t>
            </a:r>
          </a:p>
          <a:p>
            <a:pPr algn="just">
              <a:lnSpc>
                <a:spcPts val="3065"/>
              </a:lnSpc>
            </a:pPr>
            <a:r>
              <a:rPr lang="en-US" sz="2190" dirty="0">
                <a:solidFill>
                  <a:srgbClr val="FFFFFF"/>
                </a:solidFill>
                <a:latin typeface="Muli"/>
                <a:ea typeface="Muli"/>
                <a:cs typeface="Muli"/>
                <a:sym typeface="Muli"/>
              </a:rPr>
              <a:t> </a:t>
            </a:r>
            <a:r>
              <a:rPr lang="en-US" sz="2190" dirty="0" err="1">
                <a:solidFill>
                  <a:srgbClr val="FFFFFF"/>
                </a:solidFill>
                <a:latin typeface="Muli"/>
                <a:ea typeface="Muli"/>
                <a:cs typeface="Muli"/>
                <a:sym typeface="Muli"/>
              </a:rPr>
              <a:t>iii</a:t>
            </a:r>
            <a:r>
              <a:rPr lang="en-US" sz="2190" dirty="0" err="1">
                <a:solidFill>
                  <a:srgbClr val="100F0D"/>
                </a:solidFill>
                <a:latin typeface="Muli"/>
                <a:ea typeface="Muli"/>
                <a:cs typeface="Muli"/>
                <a:sym typeface="Muli"/>
              </a:rPr>
              <a:t>areas</a:t>
            </a:r>
            <a:r>
              <a:rPr lang="en-US" sz="2190" dirty="0">
                <a:solidFill>
                  <a:srgbClr val="100F0D"/>
                </a:solidFill>
                <a:latin typeface="Muli"/>
                <a:ea typeface="Muli"/>
                <a:cs typeface="Muli"/>
                <a:sym typeface="Muli"/>
              </a:rPr>
              <a:t>.</a:t>
            </a:r>
          </a:p>
          <a:p>
            <a:pPr algn="just">
              <a:lnSpc>
                <a:spcPts val="3065"/>
              </a:lnSpc>
            </a:pPr>
            <a:r>
              <a:rPr lang="en-US" sz="2190" dirty="0">
                <a:solidFill>
                  <a:srgbClr val="100F0D"/>
                </a:solidFill>
                <a:latin typeface="Muli"/>
                <a:ea typeface="Muli"/>
                <a:cs typeface="Muli"/>
                <a:sym typeface="Muli"/>
              </a:rPr>
              <a:t>   + Computer rooms, data</a:t>
            </a:r>
          </a:p>
          <a:p>
            <a:pPr algn="just">
              <a:lnSpc>
                <a:spcPts val="3065"/>
              </a:lnSpc>
            </a:pPr>
            <a:r>
              <a:rPr lang="en-US" sz="2190" dirty="0">
                <a:solidFill>
                  <a:srgbClr val="100F0D"/>
                </a:solidFill>
                <a:latin typeface="Muli"/>
                <a:ea typeface="Muli"/>
                <a:cs typeface="Muli"/>
                <a:sym typeface="Muli"/>
              </a:rPr>
              <a:t>    centers, laundry rooms,</a:t>
            </a:r>
          </a:p>
          <a:p>
            <a:pPr algn="just">
              <a:lnSpc>
                <a:spcPts val="3065"/>
              </a:lnSpc>
            </a:pPr>
            <a:r>
              <a:rPr lang="en-US" sz="2190" dirty="0">
                <a:solidFill>
                  <a:srgbClr val="100F0D"/>
                </a:solidFill>
                <a:latin typeface="Muli"/>
                <a:ea typeface="Muli"/>
                <a:cs typeface="Muli"/>
                <a:sym typeface="Muli"/>
              </a:rPr>
              <a:t>    medical supply rooms,</a:t>
            </a:r>
          </a:p>
          <a:p>
            <a:pPr algn="just">
              <a:lnSpc>
                <a:spcPts val="3065"/>
              </a:lnSpc>
            </a:pPr>
            <a:r>
              <a:rPr lang="en-US" sz="2190" dirty="0">
                <a:solidFill>
                  <a:srgbClr val="100F0D"/>
                </a:solidFill>
                <a:latin typeface="Muli"/>
                <a:ea typeface="Muli"/>
                <a:cs typeface="Muli"/>
                <a:sym typeface="Muli"/>
              </a:rPr>
              <a:t>    telemedicine rooms.</a:t>
            </a:r>
          </a:p>
          <a:p>
            <a:pPr algn="just">
              <a:lnSpc>
                <a:spcPts val="3065"/>
              </a:lnSpc>
            </a:pPr>
            <a:endParaRPr lang="en-US" sz="2190" dirty="0">
              <a:solidFill>
                <a:srgbClr val="100F0D"/>
              </a:solidFill>
              <a:latin typeface="Muli"/>
              <a:ea typeface="Muli"/>
              <a:cs typeface="Muli"/>
              <a:sym typeface="Muli"/>
            </a:endParaRPr>
          </a:p>
          <a:p>
            <a:pPr algn="just">
              <a:lnSpc>
                <a:spcPts val="3065"/>
              </a:lnSpc>
            </a:pPr>
            <a:r>
              <a:rPr lang="en-US" sz="2190" dirty="0">
                <a:solidFill>
                  <a:srgbClr val="100F0D"/>
                </a:solidFill>
                <a:latin typeface="Muli"/>
                <a:ea typeface="Muli"/>
                <a:cs typeface="Muli"/>
                <a:sym typeface="Muli"/>
              </a:rPr>
              <a:t>+ Mandatory Continuous Dimming Controls added.</a:t>
            </a:r>
          </a:p>
        </p:txBody>
      </p:sp>
      <p:sp>
        <p:nvSpPr>
          <p:cNvPr id="21" name="TextBox 21"/>
          <p:cNvSpPr txBox="1"/>
          <p:nvPr/>
        </p:nvSpPr>
        <p:spPr>
          <a:xfrm>
            <a:off x="7271319" y="3675887"/>
            <a:ext cx="3745362" cy="1007745"/>
          </a:xfrm>
          <a:prstGeom prst="rect">
            <a:avLst/>
          </a:prstGeom>
        </p:spPr>
        <p:txBody>
          <a:bodyPr lIns="0" tIns="0" rIns="0" bIns="0" rtlCol="0" anchor="t">
            <a:spAutoFit/>
          </a:bodyPr>
          <a:lstStyle/>
          <a:p>
            <a:pPr algn="ctr">
              <a:lnSpc>
                <a:spcPts val="4199"/>
              </a:lnSpc>
            </a:pPr>
            <a:r>
              <a:rPr lang="en-US" sz="2799" b="1">
                <a:solidFill>
                  <a:srgbClr val="000000"/>
                </a:solidFill>
                <a:latin typeface="Montserrat Bold"/>
                <a:ea typeface="Montserrat Bold"/>
                <a:cs typeface="Montserrat Bold"/>
                <a:sym typeface="Montserrat Bold"/>
              </a:rPr>
              <a:t>Allowable</a:t>
            </a:r>
          </a:p>
          <a:p>
            <a:pPr algn="ctr">
              <a:lnSpc>
                <a:spcPts val="4199"/>
              </a:lnSpc>
            </a:pPr>
            <a:r>
              <a:rPr lang="en-US" sz="2799" b="1">
                <a:solidFill>
                  <a:srgbClr val="000000"/>
                </a:solidFill>
                <a:latin typeface="Montserrat Bold"/>
                <a:ea typeface="Montserrat Bold"/>
                <a:cs typeface="Montserrat Bold"/>
                <a:sym typeface="Montserrat Bold"/>
              </a:rPr>
              <a:t>Wattage</a:t>
            </a:r>
          </a:p>
        </p:txBody>
      </p:sp>
      <p:sp>
        <p:nvSpPr>
          <p:cNvPr id="22" name="TextBox 22"/>
          <p:cNvSpPr txBox="1"/>
          <p:nvPr/>
        </p:nvSpPr>
        <p:spPr>
          <a:xfrm>
            <a:off x="7271319" y="5183534"/>
            <a:ext cx="3745362" cy="2750561"/>
          </a:xfrm>
          <a:prstGeom prst="rect">
            <a:avLst/>
          </a:prstGeom>
        </p:spPr>
        <p:txBody>
          <a:bodyPr lIns="0" tIns="0" rIns="0" bIns="0" rtlCol="0" anchor="t">
            <a:spAutoFit/>
          </a:bodyPr>
          <a:lstStyle/>
          <a:p>
            <a:pPr marL="0" lvl="0" indent="0" algn="just">
              <a:lnSpc>
                <a:spcPts val="3065"/>
              </a:lnSpc>
              <a:spcBef>
                <a:spcPct val="0"/>
              </a:spcBef>
            </a:pPr>
            <a:r>
              <a:rPr lang="en-US" sz="2190" u="none" strike="noStrike" dirty="0">
                <a:solidFill>
                  <a:srgbClr val="100F0D"/>
                </a:solidFill>
                <a:latin typeface="Muli"/>
                <a:ea typeface="Muli"/>
                <a:cs typeface="Muli"/>
                <a:sym typeface="Muli"/>
              </a:rPr>
              <a:t>+ Allowable wattage for</a:t>
            </a:r>
          </a:p>
          <a:p>
            <a:pPr marL="0" lvl="0" indent="0" algn="just">
              <a:lnSpc>
                <a:spcPts val="3065"/>
              </a:lnSpc>
              <a:spcBef>
                <a:spcPct val="0"/>
              </a:spcBef>
            </a:pPr>
            <a:r>
              <a:rPr lang="en-US" sz="2190" u="none" strike="noStrike" dirty="0">
                <a:solidFill>
                  <a:srgbClr val="100F0D"/>
                </a:solidFill>
                <a:latin typeface="Muli"/>
                <a:ea typeface="Muli"/>
                <a:cs typeface="Muli"/>
                <a:sym typeface="Muli"/>
              </a:rPr>
              <a:t>   general lighting within</a:t>
            </a:r>
          </a:p>
          <a:p>
            <a:pPr marL="0" lvl="0" indent="0" algn="just">
              <a:lnSpc>
                <a:spcPts val="3065"/>
              </a:lnSpc>
              <a:spcBef>
                <a:spcPct val="0"/>
              </a:spcBef>
            </a:pPr>
            <a:r>
              <a:rPr lang="en-US" sz="2190" u="none" strike="noStrike" dirty="0">
                <a:solidFill>
                  <a:srgbClr val="100F0D"/>
                </a:solidFill>
                <a:latin typeface="Muli"/>
                <a:ea typeface="Muli"/>
                <a:cs typeface="Muli"/>
                <a:sym typeface="Muli"/>
              </a:rPr>
              <a:t>   daylight zones has been</a:t>
            </a:r>
          </a:p>
          <a:p>
            <a:pPr marL="0" lvl="0" indent="0" algn="just">
              <a:lnSpc>
                <a:spcPts val="3065"/>
              </a:lnSpc>
              <a:spcBef>
                <a:spcPct val="0"/>
              </a:spcBef>
            </a:pPr>
            <a:r>
              <a:rPr lang="en-US" sz="2190" u="none" strike="noStrike" dirty="0">
                <a:solidFill>
                  <a:srgbClr val="100F0D"/>
                </a:solidFill>
                <a:latin typeface="Muli"/>
                <a:ea typeface="Muli"/>
                <a:cs typeface="Muli"/>
                <a:sym typeface="Muli"/>
              </a:rPr>
              <a:t>   reduced by half</a:t>
            </a:r>
          </a:p>
          <a:p>
            <a:pPr marL="0" lvl="0" indent="0" algn="just">
              <a:lnSpc>
                <a:spcPts val="3065"/>
              </a:lnSpc>
              <a:spcBef>
                <a:spcPct val="0"/>
              </a:spcBef>
            </a:pPr>
            <a:endParaRPr lang="en-US" sz="2190" dirty="0">
              <a:solidFill>
                <a:srgbClr val="100F0D"/>
              </a:solidFill>
              <a:latin typeface="Muli"/>
              <a:ea typeface="Muli"/>
              <a:cs typeface="Muli"/>
              <a:sym typeface="Muli"/>
            </a:endParaRPr>
          </a:p>
          <a:p>
            <a:pPr marL="0" lvl="0" indent="0" algn="just">
              <a:lnSpc>
                <a:spcPts val="3065"/>
              </a:lnSpc>
              <a:spcBef>
                <a:spcPct val="0"/>
              </a:spcBef>
            </a:pPr>
            <a:r>
              <a:rPr lang="en-US" sz="2190" u="none" strike="noStrike" dirty="0">
                <a:solidFill>
                  <a:srgbClr val="100F0D"/>
                </a:solidFill>
                <a:latin typeface="Muli"/>
                <a:ea typeface="Muli"/>
                <a:cs typeface="Muli"/>
                <a:sym typeface="Muli"/>
              </a:rPr>
              <a:t>150W to 75W in a single primary zone.</a:t>
            </a:r>
          </a:p>
        </p:txBody>
      </p:sp>
      <p:sp>
        <p:nvSpPr>
          <p:cNvPr id="23" name="TextBox 23"/>
          <p:cNvSpPr txBox="1"/>
          <p:nvPr/>
        </p:nvSpPr>
        <p:spPr>
          <a:xfrm>
            <a:off x="12269645" y="3675887"/>
            <a:ext cx="3745362" cy="1007745"/>
          </a:xfrm>
          <a:prstGeom prst="rect">
            <a:avLst/>
          </a:prstGeom>
        </p:spPr>
        <p:txBody>
          <a:bodyPr lIns="0" tIns="0" rIns="0" bIns="0" rtlCol="0" anchor="t">
            <a:spAutoFit/>
          </a:bodyPr>
          <a:lstStyle/>
          <a:p>
            <a:pPr algn="ctr">
              <a:lnSpc>
                <a:spcPts val="4199"/>
              </a:lnSpc>
            </a:pPr>
            <a:r>
              <a:rPr lang="en-US" sz="2799" b="1" dirty="0">
                <a:solidFill>
                  <a:srgbClr val="000000"/>
                </a:solidFill>
                <a:latin typeface="Montserrat Bold"/>
                <a:ea typeface="Montserrat Bold"/>
                <a:cs typeface="Montserrat Bold"/>
                <a:sym typeface="Montserrat Bold"/>
              </a:rPr>
              <a:t>Sleeping &amp; Dwelling Units</a:t>
            </a:r>
          </a:p>
        </p:txBody>
      </p:sp>
      <p:sp>
        <p:nvSpPr>
          <p:cNvPr id="24" name="TextBox 24"/>
          <p:cNvSpPr txBox="1"/>
          <p:nvPr/>
        </p:nvSpPr>
        <p:spPr>
          <a:xfrm>
            <a:off x="12271813" y="5183534"/>
            <a:ext cx="3743194" cy="1955472"/>
          </a:xfrm>
          <a:prstGeom prst="rect">
            <a:avLst/>
          </a:prstGeom>
        </p:spPr>
        <p:txBody>
          <a:bodyPr lIns="0" tIns="0" rIns="0" bIns="0" rtlCol="0" anchor="t">
            <a:spAutoFit/>
          </a:bodyPr>
          <a:lstStyle/>
          <a:p>
            <a:pPr marL="0" lvl="0" indent="0" algn="just">
              <a:lnSpc>
                <a:spcPts val="3065"/>
              </a:lnSpc>
              <a:spcBef>
                <a:spcPct val="0"/>
              </a:spcBef>
            </a:pPr>
            <a:r>
              <a:rPr lang="en-US" sz="2190" u="none" strike="noStrike" dirty="0">
                <a:solidFill>
                  <a:srgbClr val="100F0D"/>
                </a:solidFill>
                <a:latin typeface="Muli"/>
                <a:ea typeface="Muli"/>
                <a:cs typeface="Muli"/>
                <a:sym typeface="Muli"/>
              </a:rPr>
              <a:t>+ Sleeping units and</a:t>
            </a:r>
          </a:p>
          <a:p>
            <a:pPr marL="0" lvl="0" indent="0" algn="just">
              <a:lnSpc>
                <a:spcPts val="3065"/>
              </a:lnSpc>
              <a:spcBef>
                <a:spcPct val="0"/>
              </a:spcBef>
            </a:pPr>
            <a:r>
              <a:rPr lang="en-US" sz="2190" u="none" strike="noStrike" dirty="0" err="1">
                <a:solidFill>
                  <a:srgbClr val="FFFFFF"/>
                </a:solidFill>
                <a:latin typeface="Muli"/>
                <a:ea typeface="Muli"/>
                <a:cs typeface="Muli"/>
                <a:sym typeface="Muli"/>
              </a:rPr>
              <a:t>iiii</a:t>
            </a:r>
            <a:r>
              <a:rPr lang="en-US" sz="2190" u="none" strike="noStrike" dirty="0" err="1">
                <a:solidFill>
                  <a:srgbClr val="100F0D"/>
                </a:solidFill>
                <a:latin typeface="Muli"/>
                <a:ea typeface="Muli"/>
                <a:cs typeface="Muli"/>
                <a:sym typeface="Muli"/>
              </a:rPr>
              <a:t>dwelling</a:t>
            </a:r>
            <a:r>
              <a:rPr lang="en-US" sz="2190" u="none" strike="noStrike" dirty="0">
                <a:solidFill>
                  <a:srgbClr val="100F0D"/>
                </a:solidFill>
                <a:latin typeface="Muli"/>
                <a:ea typeface="Muli"/>
                <a:cs typeface="Muli"/>
                <a:sym typeface="Muli"/>
              </a:rPr>
              <a:t> units to have</a:t>
            </a:r>
          </a:p>
          <a:p>
            <a:pPr marL="0" lvl="0" indent="0" algn="just">
              <a:lnSpc>
                <a:spcPts val="3065"/>
              </a:lnSpc>
              <a:spcBef>
                <a:spcPct val="0"/>
              </a:spcBef>
            </a:pPr>
            <a:r>
              <a:rPr lang="en-US" sz="2190" u="none" strike="noStrike" dirty="0" err="1">
                <a:solidFill>
                  <a:srgbClr val="FFFFFF"/>
                </a:solidFill>
                <a:latin typeface="Muli"/>
                <a:ea typeface="Muli"/>
                <a:cs typeface="Muli"/>
                <a:sym typeface="Muli"/>
              </a:rPr>
              <a:t>iiii</a:t>
            </a:r>
            <a:r>
              <a:rPr lang="en-US" sz="2190" u="none" strike="noStrike" dirty="0" err="1">
                <a:solidFill>
                  <a:srgbClr val="100F0D"/>
                </a:solidFill>
                <a:latin typeface="Muli"/>
                <a:ea typeface="Muli"/>
                <a:cs typeface="Muli"/>
                <a:sym typeface="Muli"/>
              </a:rPr>
              <a:t>lighting</a:t>
            </a:r>
            <a:r>
              <a:rPr lang="en-US" sz="2190" u="none" strike="noStrike" dirty="0">
                <a:solidFill>
                  <a:srgbClr val="100F0D"/>
                </a:solidFill>
                <a:latin typeface="Muli"/>
                <a:ea typeface="Muli"/>
                <a:cs typeface="Muli"/>
                <a:sym typeface="Muli"/>
              </a:rPr>
              <a:t> controls and</a:t>
            </a:r>
          </a:p>
          <a:p>
            <a:pPr marL="0" lvl="0" indent="0" algn="just">
              <a:lnSpc>
                <a:spcPts val="3065"/>
              </a:lnSpc>
              <a:spcBef>
                <a:spcPct val="0"/>
              </a:spcBef>
            </a:pPr>
            <a:r>
              <a:rPr lang="en-US" sz="2190" u="none" strike="noStrike" dirty="0">
                <a:solidFill>
                  <a:srgbClr val="FFFFFF"/>
                </a:solidFill>
                <a:latin typeface="Muli"/>
                <a:ea typeface="Muli"/>
                <a:cs typeface="Muli"/>
                <a:sym typeface="Muli"/>
              </a:rPr>
              <a:t>iii </a:t>
            </a:r>
            <a:r>
              <a:rPr lang="en-US" sz="2190" u="none" strike="noStrike" dirty="0">
                <a:solidFill>
                  <a:srgbClr val="100F0D"/>
                </a:solidFill>
                <a:latin typeface="Muli"/>
                <a:ea typeface="Muli"/>
                <a:cs typeface="Muli"/>
                <a:sym typeface="Muli"/>
              </a:rPr>
              <a:t>switched receptacles</a:t>
            </a:r>
          </a:p>
          <a:p>
            <a:pPr marL="0" lvl="0" indent="0" algn="just">
              <a:lnSpc>
                <a:spcPts val="3065"/>
              </a:lnSpc>
              <a:spcBef>
                <a:spcPct val="0"/>
              </a:spcBef>
            </a:pPr>
            <a:endParaRPr lang="en-US" sz="2190" dirty="0">
              <a:solidFill>
                <a:srgbClr val="100F0D"/>
              </a:solidFill>
              <a:latin typeface="Muli"/>
              <a:ea typeface="Muli"/>
              <a:cs typeface="Muli"/>
              <a:sym typeface="Muli"/>
            </a:endParaRPr>
          </a:p>
        </p:txBody>
      </p:sp>
      <p:sp>
        <p:nvSpPr>
          <p:cNvPr id="25" name="Freeform 25"/>
          <p:cNvSpPr/>
          <p:nvPr/>
        </p:nvSpPr>
        <p:spPr>
          <a:xfrm>
            <a:off x="16839766" y="9381498"/>
            <a:ext cx="1312790" cy="669772"/>
          </a:xfrm>
          <a:custGeom>
            <a:avLst/>
            <a:gdLst/>
            <a:ahLst/>
            <a:cxnLst/>
            <a:rect l="l" t="t" r="r" b="b"/>
            <a:pathLst>
              <a:path w="1312790" h="669772">
                <a:moveTo>
                  <a:pt x="0" y="0"/>
                </a:moveTo>
                <a:lnTo>
                  <a:pt x="1312791" y="0"/>
                </a:lnTo>
                <a:lnTo>
                  <a:pt x="1312791" y="669772"/>
                </a:lnTo>
                <a:lnTo>
                  <a:pt x="0" y="669772"/>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11" name="Picture 10" descr="A close-up of a building&#10;&#10;AI-generated content may be incorrect.">
            <a:extLst>
              <a:ext uri="{FF2B5EF4-FFF2-40B4-BE49-F238E27FC236}">
                <a16:creationId xmlns:a16="http://schemas.microsoft.com/office/drawing/2014/main" id="{7FEFE819-9041-48F4-AB4C-77B13FDED0A3}"/>
              </a:ext>
            </a:extLst>
          </p:cNvPr>
          <p:cNvPicPr>
            <a:picLocks noChangeAspect="1"/>
          </p:cNvPicPr>
          <p:nvPr/>
        </p:nvPicPr>
        <p:blipFill>
          <a:blip r:embed="rId2"/>
          <a:stretch>
            <a:fillRect/>
          </a:stretch>
        </p:blipFill>
        <p:spPr>
          <a:xfrm>
            <a:off x="0" y="0"/>
            <a:ext cx="18288000" cy="102870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43A55-318E-9F39-68A5-13310E48034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B2BEB18-B718-254B-BBF7-2720BE27A169}"/>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 r="-60"/>
            </a:stretch>
          </a:blipFill>
        </p:spPr>
        <p:txBody>
          <a:bodyPr/>
          <a:lstStyle/>
          <a:p>
            <a:endParaRPr lang="en-US"/>
          </a:p>
        </p:txBody>
      </p:sp>
      <p:grpSp>
        <p:nvGrpSpPr>
          <p:cNvPr id="3" name="Group 3">
            <a:extLst>
              <a:ext uri="{FF2B5EF4-FFF2-40B4-BE49-F238E27FC236}">
                <a16:creationId xmlns:a16="http://schemas.microsoft.com/office/drawing/2014/main" id="{413E2077-8206-8017-BE87-5E5FAA6E44D0}"/>
              </a:ext>
            </a:extLst>
          </p:cNvPr>
          <p:cNvGrpSpPr/>
          <p:nvPr/>
        </p:nvGrpSpPr>
        <p:grpSpPr>
          <a:xfrm>
            <a:off x="1028700" y="1028700"/>
            <a:ext cx="16230600" cy="8229600"/>
            <a:chOff x="0" y="0"/>
            <a:chExt cx="4274726" cy="2167467"/>
          </a:xfrm>
        </p:grpSpPr>
        <p:sp>
          <p:nvSpPr>
            <p:cNvPr id="4" name="Freeform 4">
              <a:extLst>
                <a:ext uri="{FF2B5EF4-FFF2-40B4-BE49-F238E27FC236}">
                  <a16:creationId xmlns:a16="http://schemas.microsoft.com/office/drawing/2014/main" id="{2A9EEFBD-3EDF-A199-5625-4E214FF70BEF}"/>
                </a:ext>
              </a:extLst>
            </p:cNvPr>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000000">
                <a:alpha val="56863"/>
              </a:srgbClr>
            </a:solidFill>
          </p:spPr>
          <p:txBody>
            <a:bodyPr/>
            <a:lstStyle/>
            <a:p>
              <a:endParaRPr lang="en-US"/>
            </a:p>
          </p:txBody>
        </p:sp>
        <p:sp>
          <p:nvSpPr>
            <p:cNvPr id="5" name="TextBox 5">
              <a:extLst>
                <a:ext uri="{FF2B5EF4-FFF2-40B4-BE49-F238E27FC236}">
                  <a16:creationId xmlns:a16="http://schemas.microsoft.com/office/drawing/2014/main" id="{70988A35-9489-A490-4A7A-B13B1AC102A6}"/>
                </a:ext>
              </a:extLst>
            </p:cNvPr>
            <p:cNvSpPr txBox="1"/>
            <p:nvPr/>
          </p:nvSpPr>
          <p:spPr>
            <a:xfrm>
              <a:off x="0" y="-19050"/>
              <a:ext cx="4274726" cy="2186517"/>
            </a:xfrm>
            <a:prstGeom prst="rect">
              <a:avLst/>
            </a:prstGeom>
          </p:spPr>
          <p:txBody>
            <a:bodyPr lIns="50800" tIns="50800" rIns="50800" bIns="50800" rtlCol="0" anchor="ctr"/>
            <a:lstStyle/>
            <a:p>
              <a:pPr algn="ctr">
                <a:lnSpc>
                  <a:spcPts val="2859"/>
                </a:lnSpc>
              </a:pPr>
              <a:endParaRPr/>
            </a:p>
          </p:txBody>
        </p:sp>
      </p:grpSp>
      <p:sp>
        <p:nvSpPr>
          <p:cNvPr id="6" name="Freeform 6">
            <a:extLst>
              <a:ext uri="{FF2B5EF4-FFF2-40B4-BE49-F238E27FC236}">
                <a16:creationId xmlns:a16="http://schemas.microsoft.com/office/drawing/2014/main" id="{234364A1-CF77-87DB-2397-94C01556EC52}"/>
              </a:ext>
            </a:extLst>
          </p:cNvPr>
          <p:cNvSpPr/>
          <p:nvPr/>
        </p:nvSpPr>
        <p:spPr>
          <a:xfrm>
            <a:off x="-4928025" y="-3336515"/>
            <a:ext cx="9856051" cy="8730429"/>
          </a:xfrm>
          <a:custGeom>
            <a:avLst/>
            <a:gdLst/>
            <a:ahLst/>
            <a:cxnLst/>
            <a:rect l="l" t="t" r="r" b="b"/>
            <a:pathLst>
              <a:path w="9856051" h="8730429">
                <a:moveTo>
                  <a:pt x="0" y="0"/>
                </a:moveTo>
                <a:lnTo>
                  <a:pt x="9856050" y="0"/>
                </a:lnTo>
                <a:lnTo>
                  <a:pt x="9856050" y="8730430"/>
                </a:lnTo>
                <a:lnTo>
                  <a:pt x="0" y="87304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DD432295-313A-FF11-9291-4723285C9AA1}"/>
              </a:ext>
            </a:extLst>
          </p:cNvPr>
          <p:cNvSpPr/>
          <p:nvPr/>
        </p:nvSpPr>
        <p:spPr>
          <a:xfrm>
            <a:off x="11433357" y="6136362"/>
            <a:ext cx="9856051" cy="8730429"/>
          </a:xfrm>
          <a:custGeom>
            <a:avLst/>
            <a:gdLst/>
            <a:ahLst/>
            <a:cxnLst/>
            <a:rect l="l" t="t" r="r" b="b"/>
            <a:pathLst>
              <a:path w="9856051" h="8730429">
                <a:moveTo>
                  <a:pt x="0" y="0"/>
                </a:moveTo>
                <a:lnTo>
                  <a:pt x="9856051" y="0"/>
                </a:lnTo>
                <a:lnTo>
                  <a:pt x="9856051" y="8730429"/>
                </a:lnTo>
                <a:lnTo>
                  <a:pt x="0" y="87304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8">
            <a:extLst>
              <a:ext uri="{FF2B5EF4-FFF2-40B4-BE49-F238E27FC236}">
                <a16:creationId xmlns:a16="http://schemas.microsoft.com/office/drawing/2014/main" id="{00E8DEC0-DEBF-F5B5-4CE4-BBD1912F5A15}"/>
              </a:ext>
            </a:extLst>
          </p:cNvPr>
          <p:cNvSpPr txBox="1"/>
          <p:nvPr/>
        </p:nvSpPr>
        <p:spPr>
          <a:xfrm>
            <a:off x="2317681" y="723900"/>
            <a:ext cx="13652637" cy="1514475"/>
          </a:xfrm>
          <a:prstGeom prst="rect">
            <a:avLst/>
          </a:prstGeom>
        </p:spPr>
        <p:txBody>
          <a:bodyPr lIns="0" tIns="0" rIns="0" bIns="0" rtlCol="0" anchor="t">
            <a:spAutoFit/>
          </a:bodyPr>
          <a:lstStyle/>
          <a:p>
            <a:pPr marL="0" lvl="0" indent="0" algn="ctr">
              <a:lnSpc>
                <a:spcPts val="11917"/>
              </a:lnSpc>
              <a:spcBef>
                <a:spcPct val="0"/>
              </a:spcBef>
            </a:pPr>
            <a:r>
              <a:rPr lang="en-US" sz="9931" b="1" dirty="0">
                <a:solidFill>
                  <a:srgbClr val="FFFFFF"/>
                </a:solidFill>
                <a:latin typeface="Neue Montreal Medium"/>
                <a:ea typeface="Neue Montreal Medium"/>
                <a:cs typeface="Neue Montreal Medium"/>
                <a:sym typeface="Neue Montreal Medium"/>
              </a:rPr>
              <a:t>ELECTRICAL</a:t>
            </a:r>
          </a:p>
        </p:txBody>
      </p:sp>
      <p:sp>
        <p:nvSpPr>
          <p:cNvPr id="9" name="Freeform 9">
            <a:extLst>
              <a:ext uri="{FF2B5EF4-FFF2-40B4-BE49-F238E27FC236}">
                <a16:creationId xmlns:a16="http://schemas.microsoft.com/office/drawing/2014/main" id="{174E2AE2-7BE9-83B8-8B46-DD6916C24526}"/>
              </a:ext>
            </a:extLst>
          </p:cNvPr>
          <p:cNvSpPr/>
          <p:nvPr/>
        </p:nvSpPr>
        <p:spPr>
          <a:xfrm>
            <a:off x="372305" y="9258300"/>
            <a:ext cx="1312790" cy="669772"/>
          </a:xfrm>
          <a:custGeom>
            <a:avLst/>
            <a:gdLst/>
            <a:ahLst/>
            <a:cxnLst/>
            <a:rect l="l" t="t" r="r" b="b"/>
            <a:pathLst>
              <a:path w="1312790" h="669772">
                <a:moveTo>
                  <a:pt x="0" y="0"/>
                </a:moveTo>
                <a:lnTo>
                  <a:pt x="1312790" y="0"/>
                </a:lnTo>
                <a:lnTo>
                  <a:pt x="1312790" y="669772"/>
                </a:lnTo>
                <a:lnTo>
                  <a:pt x="0" y="669772"/>
                </a:lnTo>
                <a:lnTo>
                  <a:pt x="0" y="0"/>
                </a:lnTo>
                <a:close/>
              </a:path>
            </a:pathLst>
          </a:custGeom>
          <a:blipFill>
            <a:blip r:embed="rId5"/>
            <a:stretch>
              <a:fillRect/>
            </a:stretch>
          </a:blipFill>
        </p:spPr>
        <p:txBody>
          <a:bodyPr/>
          <a:lstStyle/>
          <a:p>
            <a:endParaRPr lang="en-US"/>
          </a:p>
        </p:txBody>
      </p:sp>
      <p:sp>
        <p:nvSpPr>
          <p:cNvPr id="14" name="Rectangle 13">
            <a:extLst>
              <a:ext uri="{FF2B5EF4-FFF2-40B4-BE49-F238E27FC236}">
                <a16:creationId xmlns:a16="http://schemas.microsoft.com/office/drawing/2014/main" id="{9412AEEB-76A4-11CD-1462-7E8821AE2344}"/>
              </a:ext>
            </a:extLst>
          </p:cNvPr>
          <p:cNvSpPr/>
          <p:nvPr/>
        </p:nvSpPr>
        <p:spPr>
          <a:xfrm>
            <a:off x="1327707" y="3863587"/>
            <a:ext cx="4174430" cy="3781284"/>
          </a:xfrm>
          <a:prstGeom prst="rect">
            <a:avLst/>
          </a:prstGeom>
          <a:solidFill>
            <a:srgbClr val="00685C">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17" name="TextBox 10">
            <a:extLst>
              <a:ext uri="{FF2B5EF4-FFF2-40B4-BE49-F238E27FC236}">
                <a16:creationId xmlns:a16="http://schemas.microsoft.com/office/drawing/2014/main" id="{3AEDA04C-2AC6-09E4-5B59-DDED0E6F14D3}"/>
              </a:ext>
            </a:extLst>
          </p:cNvPr>
          <p:cNvSpPr txBox="1"/>
          <p:nvPr/>
        </p:nvSpPr>
        <p:spPr>
          <a:xfrm>
            <a:off x="2030084" y="3347242"/>
            <a:ext cx="2769675"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solidFill>
                <a:latin typeface="Montserrat" panose="02000505000000020004" pitchFamily="2" charset="0"/>
              </a:rPr>
              <a:t>UTILITY METERING</a:t>
            </a:r>
            <a:endParaRPr lang="en-US" sz="2000" dirty="0">
              <a:solidFill>
                <a:schemeClr val="bg1"/>
              </a:solidFill>
              <a:latin typeface="Montserrat" panose="02000505000000020004" pitchFamily="2" charset="0"/>
            </a:endParaRPr>
          </a:p>
        </p:txBody>
      </p:sp>
      <p:sp>
        <p:nvSpPr>
          <p:cNvPr id="18" name="TextBox 9">
            <a:extLst>
              <a:ext uri="{FF2B5EF4-FFF2-40B4-BE49-F238E27FC236}">
                <a16:creationId xmlns:a16="http://schemas.microsoft.com/office/drawing/2014/main" id="{AAD5BB6D-EF68-7AF9-8DB6-7E6677540BCD}"/>
              </a:ext>
            </a:extLst>
          </p:cNvPr>
          <p:cNvSpPr txBox="1"/>
          <p:nvPr/>
        </p:nvSpPr>
        <p:spPr>
          <a:xfrm>
            <a:off x="1665584" y="4363558"/>
            <a:ext cx="3336861" cy="258532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bg1"/>
                </a:solidFill>
                <a:latin typeface="Montserrat" panose="02000505000000020004" pitchFamily="2" charset="0"/>
              </a:rPr>
              <a:t>Now applies to commercial buildings ≥ 10,000 sq. ft. (was 25,000 sq. ft.). </a:t>
            </a:r>
          </a:p>
          <a:p>
            <a:pPr algn="ctr"/>
            <a:endParaRPr lang="en-US" dirty="0">
              <a:solidFill>
                <a:schemeClr val="bg1"/>
              </a:solidFill>
              <a:latin typeface="Montserrat" panose="02000505000000020004" pitchFamily="2" charset="0"/>
            </a:endParaRPr>
          </a:p>
          <a:p>
            <a:pPr algn="ctr"/>
            <a:r>
              <a:rPr lang="en-US" dirty="0">
                <a:solidFill>
                  <a:schemeClr val="bg1"/>
                </a:solidFill>
                <a:latin typeface="Montserrat" panose="02000505000000020004" pitchFamily="2" charset="0"/>
              </a:rPr>
              <a:t>Includes non-electrical utilities (natural gas, propane, fuel oil, etc.) must be metered by load category (C405.13.8).</a:t>
            </a:r>
          </a:p>
        </p:txBody>
      </p:sp>
      <p:sp>
        <p:nvSpPr>
          <p:cNvPr id="19" name="TextBox 15">
            <a:extLst>
              <a:ext uri="{FF2B5EF4-FFF2-40B4-BE49-F238E27FC236}">
                <a16:creationId xmlns:a16="http://schemas.microsoft.com/office/drawing/2014/main" id="{049925DA-C924-C5A8-117A-FF3B6F86D254}"/>
              </a:ext>
            </a:extLst>
          </p:cNvPr>
          <p:cNvSpPr txBox="1"/>
          <p:nvPr/>
        </p:nvSpPr>
        <p:spPr>
          <a:xfrm>
            <a:off x="6981035" y="3173342"/>
            <a:ext cx="3474103"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solidFill>
                <a:latin typeface="Montserrat" panose="02000505000000020004" pitchFamily="2" charset="0"/>
              </a:rPr>
              <a:t>ONSITE RENEWABLE ENERGY</a:t>
            </a:r>
            <a:endParaRPr lang="en-US" sz="2000" dirty="0">
              <a:solidFill>
                <a:schemeClr val="bg1"/>
              </a:solidFill>
              <a:latin typeface="Montserrat" panose="02000505000000020004" pitchFamily="2" charset="0"/>
            </a:endParaRPr>
          </a:p>
        </p:txBody>
      </p:sp>
      <p:sp>
        <p:nvSpPr>
          <p:cNvPr id="22" name="TextBox 18">
            <a:extLst>
              <a:ext uri="{FF2B5EF4-FFF2-40B4-BE49-F238E27FC236}">
                <a16:creationId xmlns:a16="http://schemas.microsoft.com/office/drawing/2014/main" id="{5DE3504F-3593-14E6-6BAA-E13F06F7D7F2}"/>
              </a:ext>
            </a:extLst>
          </p:cNvPr>
          <p:cNvSpPr txBox="1"/>
          <p:nvPr/>
        </p:nvSpPr>
        <p:spPr>
          <a:xfrm>
            <a:off x="12099578" y="3415527"/>
            <a:ext cx="3474104"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solidFill>
                <a:latin typeface="Montserrat" panose="02000505000000020004" pitchFamily="2" charset="0"/>
              </a:rPr>
              <a:t>ENERGY CREDITS</a:t>
            </a:r>
            <a:endParaRPr lang="en-US" sz="2000" dirty="0">
              <a:solidFill>
                <a:schemeClr val="bg1"/>
              </a:solidFill>
              <a:latin typeface="Montserrat" panose="02000505000000020004" pitchFamily="2" charset="0"/>
            </a:endParaRPr>
          </a:p>
        </p:txBody>
      </p:sp>
      <p:sp>
        <p:nvSpPr>
          <p:cNvPr id="23" name="Rectangle 22">
            <a:extLst>
              <a:ext uri="{FF2B5EF4-FFF2-40B4-BE49-F238E27FC236}">
                <a16:creationId xmlns:a16="http://schemas.microsoft.com/office/drawing/2014/main" id="{50078DB7-0AAC-963B-0F4F-E0C9E06EB139}"/>
              </a:ext>
            </a:extLst>
          </p:cNvPr>
          <p:cNvSpPr/>
          <p:nvPr/>
        </p:nvSpPr>
        <p:spPr>
          <a:xfrm>
            <a:off x="6517055" y="3883160"/>
            <a:ext cx="4174430" cy="3781284"/>
          </a:xfrm>
          <a:prstGeom prst="rect">
            <a:avLst/>
          </a:prstGeom>
          <a:solidFill>
            <a:srgbClr val="00685C">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20" name="TextBox 16">
            <a:extLst>
              <a:ext uri="{FF2B5EF4-FFF2-40B4-BE49-F238E27FC236}">
                <a16:creationId xmlns:a16="http://schemas.microsoft.com/office/drawing/2014/main" id="{4684CB54-F126-2749-5D7E-316A156DF2F1}"/>
              </a:ext>
            </a:extLst>
          </p:cNvPr>
          <p:cNvSpPr txBox="1"/>
          <p:nvPr/>
        </p:nvSpPr>
        <p:spPr>
          <a:xfrm>
            <a:off x="6784466" y="4470317"/>
            <a:ext cx="3605149" cy="230832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bg1"/>
                </a:solidFill>
                <a:latin typeface="Montserrat" panose="02000505000000020004" pitchFamily="2" charset="0"/>
              </a:rPr>
              <a:t>New buildings (including additions) are required to generate renewable energy in the amount of 0.75 Watts for every sq. ft. of conditioned floor area, not to exceed the conditioned floor area for the three largest floors (C405.15.1)</a:t>
            </a:r>
          </a:p>
        </p:txBody>
      </p:sp>
      <p:sp>
        <p:nvSpPr>
          <p:cNvPr id="24" name="Rectangle 23">
            <a:extLst>
              <a:ext uri="{FF2B5EF4-FFF2-40B4-BE49-F238E27FC236}">
                <a16:creationId xmlns:a16="http://schemas.microsoft.com/office/drawing/2014/main" id="{DC4C8442-FC0E-ED5C-25B2-26FC643E4C74}"/>
              </a:ext>
            </a:extLst>
          </p:cNvPr>
          <p:cNvSpPr/>
          <p:nvPr/>
        </p:nvSpPr>
        <p:spPr>
          <a:xfrm>
            <a:off x="11720185" y="3946660"/>
            <a:ext cx="4174430" cy="3781284"/>
          </a:xfrm>
          <a:prstGeom prst="rect">
            <a:avLst/>
          </a:prstGeom>
          <a:solidFill>
            <a:srgbClr val="00685C">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21" name="TextBox 17">
            <a:extLst>
              <a:ext uri="{FF2B5EF4-FFF2-40B4-BE49-F238E27FC236}">
                <a16:creationId xmlns:a16="http://schemas.microsoft.com/office/drawing/2014/main" id="{A2C5334D-4D5D-D88B-F789-30DA2090F590}"/>
              </a:ext>
            </a:extLst>
          </p:cNvPr>
          <p:cNvSpPr txBox="1"/>
          <p:nvPr/>
        </p:nvSpPr>
        <p:spPr>
          <a:xfrm>
            <a:off x="11805215" y="4608816"/>
            <a:ext cx="4127003" cy="203132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bg1"/>
                </a:solidFill>
                <a:latin typeface="Montserrat" panose="02000505000000020004" pitchFamily="2" charset="0"/>
              </a:rPr>
              <a:t>The number of required Energy Efficiency Credits have increased in the 2024 code (C406.1.1). </a:t>
            </a:r>
          </a:p>
          <a:p>
            <a:pPr algn="ctr"/>
            <a:endParaRPr lang="en-US" dirty="0">
              <a:solidFill>
                <a:schemeClr val="bg1"/>
              </a:solidFill>
              <a:latin typeface="Montserrat" panose="02000505000000020004" pitchFamily="2" charset="0"/>
            </a:endParaRPr>
          </a:p>
          <a:p>
            <a:pPr algn="ctr"/>
            <a:r>
              <a:rPr lang="en-US" dirty="0">
                <a:solidFill>
                  <a:schemeClr val="bg1"/>
                </a:solidFill>
                <a:latin typeface="Montserrat" panose="02000505000000020004" pitchFamily="2" charset="0"/>
              </a:rPr>
              <a:t>Newly added Renewable and Load Management  (RLM) credit requirements (C406.3). </a:t>
            </a:r>
          </a:p>
        </p:txBody>
      </p:sp>
    </p:spTree>
    <p:extLst>
      <p:ext uri="{BB962C8B-B14F-4D97-AF65-F5344CB8AC3E}">
        <p14:creationId xmlns:p14="http://schemas.microsoft.com/office/powerpoint/2010/main" val="12178217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4F0A6-87EC-5E92-6344-3F3C4AF8BA2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F9A4653-5D8D-C984-6532-273EFA0B12F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 r="-60"/>
            </a:stretch>
          </a:blipFill>
        </p:spPr>
        <p:txBody>
          <a:bodyPr/>
          <a:lstStyle/>
          <a:p>
            <a:endParaRPr lang="en-US"/>
          </a:p>
        </p:txBody>
      </p:sp>
      <p:grpSp>
        <p:nvGrpSpPr>
          <p:cNvPr id="3" name="Group 3">
            <a:extLst>
              <a:ext uri="{FF2B5EF4-FFF2-40B4-BE49-F238E27FC236}">
                <a16:creationId xmlns:a16="http://schemas.microsoft.com/office/drawing/2014/main" id="{CDE5CF74-2F00-F475-B304-B10ACD5031DB}"/>
              </a:ext>
            </a:extLst>
          </p:cNvPr>
          <p:cNvGrpSpPr/>
          <p:nvPr/>
        </p:nvGrpSpPr>
        <p:grpSpPr>
          <a:xfrm>
            <a:off x="1028700" y="1028700"/>
            <a:ext cx="16230600" cy="8229600"/>
            <a:chOff x="0" y="0"/>
            <a:chExt cx="4274726" cy="2167467"/>
          </a:xfrm>
        </p:grpSpPr>
        <p:sp>
          <p:nvSpPr>
            <p:cNvPr id="4" name="Freeform 4">
              <a:extLst>
                <a:ext uri="{FF2B5EF4-FFF2-40B4-BE49-F238E27FC236}">
                  <a16:creationId xmlns:a16="http://schemas.microsoft.com/office/drawing/2014/main" id="{C71D0041-A788-CB3D-CBBF-240AB887B692}"/>
                </a:ext>
              </a:extLst>
            </p:cNvPr>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000000">
                <a:alpha val="56863"/>
              </a:srgbClr>
            </a:solidFill>
          </p:spPr>
          <p:txBody>
            <a:bodyPr/>
            <a:lstStyle/>
            <a:p>
              <a:endParaRPr lang="en-US"/>
            </a:p>
          </p:txBody>
        </p:sp>
        <p:sp>
          <p:nvSpPr>
            <p:cNvPr id="5" name="TextBox 5">
              <a:extLst>
                <a:ext uri="{FF2B5EF4-FFF2-40B4-BE49-F238E27FC236}">
                  <a16:creationId xmlns:a16="http://schemas.microsoft.com/office/drawing/2014/main" id="{1DD752BD-0120-A100-D498-9661E98E03C6}"/>
                </a:ext>
              </a:extLst>
            </p:cNvPr>
            <p:cNvSpPr txBox="1"/>
            <p:nvPr/>
          </p:nvSpPr>
          <p:spPr>
            <a:xfrm>
              <a:off x="0" y="-19050"/>
              <a:ext cx="4274726" cy="2186517"/>
            </a:xfrm>
            <a:prstGeom prst="rect">
              <a:avLst/>
            </a:prstGeom>
          </p:spPr>
          <p:txBody>
            <a:bodyPr lIns="50800" tIns="50800" rIns="50800" bIns="50800" rtlCol="0" anchor="ctr"/>
            <a:lstStyle/>
            <a:p>
              <a:pPr algn="ctr">
                <a:lnSpc>
                  <a:spcPts val="2859"/>
                </a:lnSpc>
              </a:pPr>
              <a:endParaRPr/>
            </a:p>
          </p:txBody>
        </p:sp>
      </p:grpSp>
      <p:sp>
        <p:nvSpPr>
          <p:cNvPr id="6" name="Freeform 6">
            <a:extLst>
              <a:ext uri="{FF2B5EF4-FFF2-40B4-BE49-F238E27FC236}">
                <a16:creationId xmlns:a16="http://schemas.microsoft.com/office/drawing/2014/main" id="{5882602D-7CAB-0DB9-6240-204B48787D9E}"/>
              </a:ext>
            </a:extLst>
          </p:cNvPr>
          <p:cNvSpPr/>
          <p:nvPr/>
        </p:nvSpPr>
        <p:spPr>
          <a:xfrm>
            <a:off x="-4928025" y="-3336515"/>
            <a:ext cx="9856051" cy="8730429"/>
          </a:xfrm>
          <a:custGeom>
            <a:avLst/>
            <a:gdLst/>
            <a:ahLst/>
            <a:cxnLst/>
            <a:rect l="l" t="t" r="r" b="b"/>
            <a:pathLst>
              <a:path w="9856051" h="8730429">
                <a:moveTo>
                  <a:pt x="0" y="0"/>
                </a:moveTo>
                <a:lnTo>
                  <a:pt x="9856050" y="0"/>
                </a:lnTo>
                <a:lnTo>
                  <a:pt x="9856050" y="8730430"/>
                </a:lnTo>
                <a:lnTo>
                  <a:pt x="0" y="87304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CD530E70-D54B-B8AD-150B-A3C36FE031BD}"/>
              </a:ext>
            </a:extLst>
          </p:cNvPr>
          <p:cNvSpPr/>
          <p:nvPr/>
        </p:nvSpPr>
        <p:spPr>
          <a:xfrm>
            <a:off x="11433357" y="6136362"/>
            <a:ext cx="9856051" cy="8730429"/>
          </a:xfrm>
          <a:custGeom>
            <a:avLst/>
            <a:gdLst/>
            <a:ahLst/>
            <a:cxnLst/>
            <a:rect l="l" t="t" r="r" b="b"/>
            <a:pathLst>
              <a:path w="9856051" h="8730429">
                <a:moveTo>
                  <a:pt x="0" y="0"/>
                </a:moveTo>
                <a:lnTo>
                  <a:pt x="9856051" y="0"/>
                </a:lnTo>
                <a:lnTo>
                  <a:pt x="9856051" y="8730429"/>
                </a:lnTo>
                <a:lnTo>
                  <a:pt x="0" y="87304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8">
            <a:extLst>
              <a:ext uri="{FF2B5EF4-FFF2-40B4-BE49-F238E27FC236}">
                <a16:creationId xmlns:a16="http://schemas.microsoft.com/office/drawing/2014/main" id="{C961628D-4C10-F4FB-8436-7FE0A3966789}"/>
              </a:ext>
            </a:extLst>
          </p:cNvPr>
          <p:cNvSpPr txBox="1"/>
          <p:nvPr/>
        </p:nvSpPr>
        <p:spPr>
          <a:xfrm>
            <a:off x="2317681" y="268853"/>
            <a:ext cx="13652637" cy="1514475"/>
          </a:xfrm>
          <a:prstGeom prst="rect">
            <a:avLst/>
          </a:prstGeom>
        </p:spPr>
        <p:txBody>
          <a:bodyPr lIns="0" tIns="0" rIns="0" bIns="0" rtlCol="0" anchor="t">
            <a:spAutoFit/>
          </a:bodyPr>
          <a:lstStyle/>
          <a:p>
            <a:pPr marL="0" lvl="0" indent="0" algn="ctr">
              <a:lnSpc>
                <a:spcPts val="11917"/>
              </a:lnSpc>
              <a:spcBef>
                <a:spcPct val="0"/>
              </a:spcBef>
            </a:pPr>
            <a:r>
              <a:rPr lang="en-US" sz="9931" b="1" dirty="0">
                <a:solidFill>
                  <a:srgbClr val="FFFFFF"/>
                </a:solidFill>
                <a:latin typeface="Neue Montreal Medium"/>
                <a:ea typeface="Neue Montreal Medium"/>
                <a:cs typeface="Neue Montreal Medium"/>
                <a:sym typeface="Neue Montreal Medium"/>
              </a:rPr>
              <a:t>ELECTRICAL</a:t>
            </a:r>
          </a:p>
        </p:txBody>
      </p:sp>
      <p:sp>
        <p:nvSpPr>
          <p:cNvPr id="9" name="Freeform 9">
            <a:extLst>
              <a:ext uri="{FF2B5EF4-FFF2-40B4-BE49-F238E27FC236}">
                <a16:creationId xmlns:a16="http://schemas.microsoft.com/office/drawing/2014/main" id="{6FD27464-AAF7-06C5-FA97-1E975CB795F1}"/>
              </a:ext>
            </a:extLst>
          </p:cNvPr>
          <p:cNvSpPr/>
          <p:nvPr/>
        </p:nvSpPr>
        <p:spPr>
          <a:xfrm>
            <a:off x="372305" y="9258300"/>
            <a:ext cx="1312790" cy="669772"/>
          </a:xfrm>
          <a:custGeom>
            <a:avLst/>
            <a:gdLst/>
            <a:ahLst/>
            <a:cxnLst/>
            <a:rect l="l" t="t" r="r" b="b"/>
            <a:pathLst>
              <a:path w="1312790" h="669772">
                <a:moveTo>
                  <a:pt x="0" y="0"/>
                </a:moveTo>
                <a:lnTo>
                  <a:pt x="1312790" y="0"/>
                </a:lnTo>
                <a:lnTo>
                  <a:pt x="1312790" y="669772"/>
                </a:lnTo>
                <a:lnTo>
                  <a:pt x="0" y="669772"/>
                </a:lnTo>
                <a:lnTo>
                  <a:pt x="0" y="0"/>
                </a:lnTo>
                <a:close/>
              </a:path>
            </a:pathLst>
          </a:custGeom>
          <a:blipFill>
            <a:blip r:embed="rId5"/>
            <a:stretch>
              <a:fillRect/>
            </a:stretch>
          </a:blipFill>
        </p:spPr>
        <p:txBody>
          <a:bodyPr/>
          <a:lstStyle/>
          <a:p>
            <a:endParaRPr lang="en-US"/>
          </a:p>
        </p:txBody>
      </p:sp>
      <p:sp>
        <p:nvSpPr>
          <p:cNvPr id="10" name="Rectangle 9">
            <a:extLst>
              <a:ext uri="{FF2B5EF4-FFF2-40B4-BE49-F238E27FC236}">
                <a16:creationId xmlns:a16="http://schemas.microsoft.com/office/drawing/2014/main" id="{E5EAF7A9-0A2C-3176-867C-BBE4FAB19397}"/>
              </a:ext>
            </a:extLst>
          </p:cNvPr>
          <p:cNvSpPr/>
          <p:nvPr/>
        </p:nvSpPr>
        <p:spPr>
          <a:xfrm>
            <a:off x="422642" y="3205122"/>
            <a:ext cx="5248922" cy="5525307"/>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5805F96B-F57B-E3C7-ED14-8425B899F049}"/>
              </a:ext>
            </a:extLst>
          </p:cNvPr>
          <p:cNvSpPr/>
          <p:nvPr/>
        </p:nvSpPr>
        <p:spPr>
          <a:xfrm>
            <a:off x="6712998" y="3190734"/>
            <a:ext cx="10355297" cy="6524766"/>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2" name="TextBox 2">
            <a:extLst>
              <a:ext uri="{FF2B5EF4-FFF2-40B4-BE49-F238E27FC236}">
                <a16:creationId xmlns:a16="http://schemas.microsoft.com/office/drawing/2014/main" id="{09F0D966-FC86-E91F-CAC6-2B46E7F874C6}"/>
              </a:ext>
            </a:extLst>
          </p:cNvPr>
          <p:cNvSpPr txBox="1"/>
          <p:nvPr/>
        </p:nvSpPr>
        <p:spPr>
          <a:xfrm>
            <a:off x="636361" y="3314870"/>
            <a:ext cx="4998578" cy="532453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2000" b="1" dirty="0">
                <a:solidFill>
                  <a:srgbClr val="00685C"/>
                </a:solidFill>
                <a:latin typeface="Montserrat" panose="02000505000000020004" pitchFamily="2" charset="0"/>
              </a:rPr>
              <a:t>On-Site Renewable Energy Requirements</a:t>
            </a:r>
          </a:p>
          <a:p>
            <a:pPr lvl="0"/>
            <a:r>
              <a:rPr lang="en-US" sz="2000" dirty="0">
                <a:solidFill>
                  <a:srgbClr val="00685C"/>
                </a:solidFill>
                <a:latin typeface="Montserrat" panose="02000505000000020004" pitchFamily="2" charset="0"/>
              </a:rPr>
              <a:t>New commercial buildings ≥ 5,000 sq. ft. must incorporate an on-site renewable energy generation system with a minimum DC generating capacity of:</a:t>
            </a:r>
          </a:p>
          <a:p>
            <a:pPr lvl="0"/>
            <a:endParaRPr lang="en-US" sz="2000" dirty="0">
              <a:solidFill>
                <a:srgbClr val="00685C"/>
              </a:solidFill>
              <a:latin typeface="Montserrat" panose="02000505000000020004" pitchFamily="2" charset="0"/>
            </a:endParaRPr>
          </a:p>
          <a:p>
            <a:r>
              <a:rPr lang="en-US" sz="2000" dirty="0">
                <a:solidFill>
                  <a:srgbClr val="00685C"/>
                </a:solidFill>
                <a:latin typeface="Montserrat" panose="02000505000000020004" pitchFamily="2" charset="0"/>
              </a:rPr>
              <a:t>DC size = Conditioned Floor Area×0.75</a:t>
            </a:r>
          </a:p>
          <a:p>
            <a:pPr lvl="0"/>
            <a:endParaRPr lang="en-US" sz="2000" dirty="0">
              <a:solidFill>
                <a:srgbClr val="00685C"/>
              </a:solidFill>
              <a:latin typeface="Montserrat" panose="02000505000000020004" pitchFamily="2" charset="0"/>
            </a:endParaRPr>
          </a:p>
          <a:p>
            <a:pPr lvl="0"/>
            <a:r>
              <a:rPr lang="en-US" sz="2000" b="1" dirty="0">
                <a:solidFill>
                  <a:srgbClr val="00685C"/>
                </a:solidFill>
                <a:latin typeface="Montserrat" panose="02000505000000020004" pitchFamily="2" charset="0"/>
              </a:rPr>
              <a:t>Exceptions to On-Site Renewable Energy Installation</a:t>
            </a:r>
          </a:p>
          <a:p>
            <a:r>
              <a:rPr lang="en-US" sz="2000" dirty="0">
                <a:solidFill>
                  <a:srgbClr val="00685C"/>
                </a:solidFill>
                <a:latin typeface="Montserrat" panose="02000505000000020004" pitchFamily="2" charset="0"/>
              </a:rPr>
              <a:t>An on-site renewable energy system is not required if the building or site meets one of the following four exceptions:</a:t>
            </a:r>
          </a:p>
        </p:txBody>
      </p:sp>
      <p:sp>
        <p:nvSpPr>
          <p:cNvPr id="13" name="TextBox 17">
            <a:extLst>
              <a:ext uri="{FF2B5EF4-FFF2-40B4-BE49-F238E27FC236}">
                <a16:creationId xmlns:a16="http://schemas.microsoft.com/office/drawing/2014/main" id="{959FB20B-308A-56BD-A55A-AEEBD6FF1702}"/>
              </a:ext>
            </a:extLst>
          </p:cNvPr>
          <p:cNvSpPr txBox="1"/>
          <p:nvPr/>
        </p:nvSpPr>
        <p:spPr>
          <a:xfrm>
            <a:off x="283237" y="2412303"/>
            <a:ext cx="5250847"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solidFill>
                <a:latin typeface="Montserrat" panose="02000505000000020004" pitchFamily="2" charset="0"/>
              </a:rPr>
              <a:t>ON-SITE RENEWABLE ENERGY SYSTEMS</a:t>
            </a:r>
          </a:p>
        </p:txBody>
      </p:sp>
      <p:sp>
        <p:nvSpPr>
          <p:cNvPr id="15" name="TextBox 1">
            <a:extLst>
              <a:ext uri="{FF2B5EF4-FFF2-40B4-BE49-F238E27FC236}">
                <a16:creationId xmlns:a16="http://schemas.microsoft.com/office/drawing/2014/main" id="{79472BFE-FA6E-DA0C-697E-3FF91A9351F3}"/>
              </a:ext>
            </a:extLst>
          </p:cNvPr>
          <p:cNvSpPr txBox="1"/>
          <p:nvPr/>
        </p:nvSpPr>
        <p:spPr>
          <a:xfrm>
            <a:off x="7901404" y="2704978"/>
            <a:ext cx="8485378"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solidFill>
                <a:latin typeface="Montserrat" panose="02000505000000020004" pitchFamily="2" charset="0"/>
              </a:rPr>
              <a:t>ON-SITE RENEWABLE ENERGY SYSTEM –  FOUR EXCEPTIONS</a:t>
            </a:r>
          </a:p>
        </p:txBody>
      </p:sp>
      <p:sp>
        <p:nvSpPr>
          <p:cNvPr id="16" name="TextBox 6">
            <a:extLst>
              <a:ext uri="{FF2B5EF4-FFF2-40B4-BE49-F238E27FC236}">
                <a16:creationId xmlns:a16="http://schemas.microsoft.com/office/drawing/2014/main" id="{A8DB658B-10E7-3C0E-C51D-1FF58213E2F9}"/>
              </a:ext>
            </a:extLst>
          </p:cNvPr>
          <p:cNvSpPr txBox="1"/>
          <p:nvPr/>
        </p:nvSpPr>
        <p:spPr>
          <a:xfrm>
            <a:off x="7241465" y="3399517"/>
            <a:ext cx="9826830" cy="594008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000" b="1" dirty="0">
                <a:solidFill>
                  <a:srgbClr val="00685C"/>
                </a:solidFill>
                <a:latin typeface="Montserrat" panose="02000505000000020004" pitchFamily="2" charset="0"/>
              </a:rPr>
              <a:t>Low Solar Radiation</a:t>
            </a:r>
            <a:endParaRPr lang="en-US" sz="2000" b="1" i="1" dirty="0">
              <a:solidFill>
                <a:srgbClr val="00685C"/>
              </a:solidFill>
              <a:latin typeface="Montserrat" panose="02000505000000020004" pitchFamily="2" charset="0"/>
            </a:endParaRPr>
          </a:p>
          <a:p>
            <a:pPr lvl="0"/>
            <a:r>
              <a:rPr lang="en-US" sz="2000" dirty="0">
                <a:solidFill>
                  <a:srgbClr val="00685C"/>
                </a:solidFill>
                <a:latin typeface="Montserrat" panose="02000505000000020004" pitchFamily="2" charset="0"/>
              </a:rPr>
              <a:t>The site receives an annual daily average incident solar radiation of &lt; 3.5 kWh/m²/day.</a:t>
            </a:r>
          </a:p>
          <a:p>
            <a:pPr lvl="0"/>
            <a:r>
              <a:rPr lang="en-US" sz="2000" i="1" dirty="0">
                <a:solidFill>
                  <a:srgbClr val="00685C"/>
                </a:solidFill>
                <a:latin typeface="Montserrat" panose="02000505000000020004" pitchFamily="2" charset="0"/>
              </a:rPr>
              <a:t>Typically applies to northernmost states; Texas and surrounding states exceed 4 kWh/m²/day.</a:t>
            </a:r>
          </a:p>
          <a:p>
            <a:pPr lvl="0"/>
            <a:endParaRPr lang="en-US" sz="2000" i="1" dirty="0">
              <a:solidFill>
                <a:srgbClr val="00685C"/>
              </a:solidFill>
              <a:latin typeface="Montserrat" panose="02000505000000020004" pitchFamily="2" charset="0"/>
            </a:endParaRPr>
          </a:p>
          <a:p>
            <a:pPr marL="285750" indent="-285750">
              <a:buFont typeface="Arial" panose="020B0604020202020204" pitchFamily="34" charset="0"/>
              <a:buChar char="•"/>
            </a:pPr>
            <a:r>
              <a:rPr lang="en-US" sz="2000" b="1" dirty="0">
                <a:solidFill>
                  <a:srgbClr val="00685C"/>
                </a:solidFill>
                <a:latin typeface="Montserrat" panose="02000505000000020004" pitchFamily="2" charset="0"/>
              </a:rPr>
              <a:t>Roof Obstructions Covering ≥ 80% of Roof Area</a:t>
            </a:r>
            <a:endParaRPr lang="en-US" sz="2000" b="1" i="1" dirty="0">
              <a:solidFill>
                <a:srgbClr val="00685C"/>
              </a:solidFill>
              <a:latin typeface="Montserrat" panose="02000505000000020004" pitchFamily="2" charset="0"/>
            </a:endParaRPr>
          </a:p>
          <a:p>
            <a:pPr lvl="0"/>
            <a:r>
              <a:rPr lang="en-US" sz="2000" dirty="0">
                <a:solidFill>
                  <a:srgbClr val="00685C"/>
                </a:solidFill>
                <a:latin typeface="Montserrat" panose="02000505000000020004" pitchFamily="2" charset="0"/>
              </a:rPr>
              <a:t>Includes mechanical equipment, vents, drains, skylights, and access pathways.</a:t>
            </a:r>
          </a:p>
          <a:p>
            <a:pPr lvl="0"/>
            <a:r>
              <a:rPr lang="en-US" sz="2000" i="1" dirty="0">
                <a:solidFill>
                  <a:srgbClr val="00685C"/>
                </a:solidFill>
                <a:latin typeface="Montserrat" panose="02000505000000020004" pitchFamily="2" charset="0"/>
              </a:rPr>
              <a:t>This is an exception where the design can influence its application.</a:t>
            </a:r>
          </a:p>
          <a:p>
            <a:pPr lvl="0"/>
            <a:endParaRPr lang="en-US" sz="2000" dirty="0">
              <a:solidFill>
                <a:srgbClr val="00685C"/>
              </a:solidFill>
              <a:latin typeface="Montserrat" panose="02000505000000020004" pitchFamily="2" charset="0"/>
            </a:endParaRPr>
          </a:p>
          <a:p>
            <a:pPr marL="285750" indent="-285750">
              <a:buFont typeface="Arial" panose="020B0604020202020204" pitchFamily="34" charset="0"/>
              <a:buChar char="•"/>
            </a:pPr>
            <a:r>
              <a:rPr lang="en-US" sz="2000" b="1" dirty="0">
                <a:solidFill>
                  <a:srgbClr val="00685C"/>
                </a:solidFill>
                <a:latin typeface="Montserrat" panose="02000505000000020004" pitchFamily="2" charset="0"/>
              </a:rPr>
              <a:t>Shading from External Objects for &gt; 2,500 Hours/Year</a:t>
            </a:r>
            <a:endParaRPr lang="en-US" sz="2000" b="1" i="1" dirty="0">
              <a:solidFill>
                <a:srgbClr val="00685C"/>
              </a:solidFill>
              <a:latin typeface="Montserrat" panose="02000505000000020004" pitchFamily="2" charset="0"/>
            </a:endParaRPr>
          </a:p>
          <a:p>
            <a:pPr lvl="0"/>
            <a:r>
              <a:rPr lang="en-US" sz="2000" dirty="0">
                <a:solidFill>
                  <a:srgbClr val="00685C"/>
                </a:solidFill>
                <a:latin typeface="Montserrat" panose="02000505000000020004" pitchFamily="2" charset="0"/>
              </a:rPr>
              <a:t>More than 50% of the roof area is shaded by trees or neighboring structures between 8 AM and 4 PM.</a:t>
            </a:r>
          </a:p>
          <a:p>
            <a:pPr lvl="0"/>
            <a:r>
              <a:rPr lang="en-US" sz="2000" i="1" dirty="0">
                <a:solidFill>
                  <a:srgbClr val="00685C"/>
                </a:solidFill>
                <a:latin typeface="Montserrat" panose="02000505000000020004" pitchFamily="2" charset="0"/>
              </a:rPr>
              <a:t>Might apply for short buildings near tall trees/structures; requires a shading analysis to qualify.</a:t>
            </a:r>
          </a:p>
          <a:p>
            <a:pPr lvl="0"/>
            <a:endParaRPr lang="en-US" sz="2000" dirty="0">
              <a:solidFill>
                <a:srgbClr val="00685C"/>
              </a:solidFill>
              <a:latin typeface="Montserrat" panose="02000505000000020004" pitchFamily="2" charset="0"/>
            </a:endParaRPr>
          </a:p>
          <a:p>
            <a:pPr marL="285750" indent="-285750">
              <a:buFont typeface="Arial" panose="020B0604020202020204" pitchFamily="34" charset="0"/>
              <a:buChar char="•"/>
            </a:pPr>
            <a:r>
              <a:rPr lang="en-US" sz="2000" b="1" dirty="0">
                <a:solidFill>
                  <a:srgbClr val="00685C"/>
                </a:solidFill>
                <a:latin typeface="Montserrat" panose="02000505000000020004" pitchFamily="2" charset="0"/>
              </a:rPr>
              <a:t>Small Building Size</a:t>
            </a:r>
            <a:endParaRPr lang="en-US" sz="2000" b="1" i="1" dirty="0">
              <a:solidFill>
                <a:srgbClr val="00685C"/>
              </a:solidFill>
              <a:latin typeface="Montserrat" panose="02000505000000020004" pitchFamily="2" charset="0"/>
            </a:endParaRPr>
          </a:p>
          <a:p>
            <a:pPr lvl="0"/>
            <a:r>
              <a:rPr lang="en-US" sz="2000" dirty="0">
                <a:solidFill>
                  <a:srgbClr val="00685C"/>
                </a:solidFill>
                <a:latin typeface="Montserrat" panose="02000505000000020004" pitchFamily="2" charset="0"/>
              </a:rPr>
              <a:t>Buildings &lt; 5,000 sq. ft. of conditioned floor area</a:t>
            </a:r>
          </a:p>
        </p:txBody>
      </p:sp>
    </p:spTree>
    <p:extLst>
      <p:ext uri="{BB962C8B-B14F-4D97-AF65-F5344CB8AC3E}">
        <p14:creationId xmlns:p14="http://schemas.microsoft.com/office/powerpoint/2010/main" val="26844533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FA2F4-665C-A18E-FF75-FD0A2F92C6F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12E4BAE-5232-0E07-C307-A768AD5CF1BC}"/>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 r="-60"/>
            </a:stretch>
          </a:blipFill>
        </p:spPr>
        <p:txBody>
          <a:bodyPr/>
          <a:lstStyle/>
          <a:p>
            <a:endParaRPr lang="en-US"/>
          </a:p>
        </p:txBody>
      </p:sp>
      <p:grpSp>
        <p:nvGrpSpPr>
          <p:cNvPr id="3" name="Group 3">
            <a:extLst>
              <a:ext uri="{FF2B5EF4-FFF2-40B4-BE49-F238E27FC236}">
                <a16:creationId xmlns:a16="http://schemas.microsoft.com/office/drawing/2014/main" id="{46C75F63-4998-5905-7A06-7CC1782550D1}"/>
              </a:ext>
            </a:extLst>
          </p:cNvPr>
          <p:cNvGrpSpPr/>
          <p:nvPr/>
        </p:nvGrpSpPr>
        <p:grpSpPr>
          <a:xfrm>
            <a:off x="1028700" y="1028700"/>
            <a:ext cx="16230600" cy="8229600"/>
            <a:chOff x="0" y="0"/>
            <a:chExt cx="4274726" cy="2167467"/>
          </a:xfrm>
        </p:grpSpPr>
        <p:sp>
          <p:nvSpPr>
            <p:cNvPr id="4" name="Freeform 4">
              <a:extLst>
                <a:ext uri="{FF2B5EF4-FFF2-40B4-BE49-F238E27FC236}">
                  <a16:creationId xmlns:a16="http://schemas.microsoft.com/office/drawing/2014/main" id="{10317044-10FA-B687-EEEA-495A4316EB69}"/>
                </a:ext>
              </a:extLst>
            </p:cNvPr>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000000">
                <a:alpha val="56863"/>
              </a:srgbClr>
            </a:solidFill>
          </p:spPr>
          <p:txBody>
            <a:bodyPr/>
            <a:lstStyle/>
            <a:p>
              <a:endParaRPr lang="en-US"/>
            </a:p>
          </p:txBody>
        </p:sp>
        <p:sp>
          <p:nvSpPr>
            <p:cNvPr id="5" name="TextBox 5">
              <a:extLst>
                <a:ext uri="{FF2B5EF4-FFF2-40B4-BE49-F238E27FC236}">
                  <a16:creationId xmlns:a16="http://schemas.microsoft.com/office/drawing/2014/main" id="{38E3F875-999A-DA4B-11DF-93E48064A2FC}"/>
                </a:ext>
              </a:extLst>
            </p:cNvPr>
            <p:cNvSpPr txBox="1"/>
            <p:nvPr/>
          </p:nvSpPr>
          <p:spPr>
            <a:xfrm>
              <a:off x="0" y="-19050"/>
              <a:ext cx="4274726" cy="2186517"/>
            </a:xfrm>
            <a:prstGeom prst="rect">
              <a:avLst/>
            </a:prstGeom>
          </p:spPr>
          <p:txBody>
            <a:bodyPr lIns="50800" tIns="50800" rIns="50800" bIns="50800" rtlCol="0" anchor="ctr"/>
            <a:lstStyle/>
            <a:p>
              <a:pPr algn="ctr">
                <a:lnSpc>
                  <a:spcPts val="2859"/>
                </a:lnSpc>
              </a:pPr>
              <a:endParaRPr/>
            </a:p>
          </p:txBody>
        </p:sp>
      </p:grpSp>
      <p:sp>
        <p:nvSpPr>
          <p:cNvPr id="6" name="Freeform 6">
            <a:extLst>
              <a:ext uri="{FF2B5EF4-FFF2-40B4-BE49-F238E27FC236}">
                <a16:creationId xmlns:a16="http://schemas.microsoft.com/office/drawing/2014/main" id="{A365BA98-6C9D-4DBB-9BCD-8CC8B7710FAD}"/>
              </a:ext>
            </a:extLst>
          </p:cNvPr>
          <p:cNvSpPr/>
          <p:nvPr/>
        </p:nvSpPr>
        <p:spPr>
          <a:xfrm>
            <a:off x="-4928025" y="-3336515"/>
            <a:ext cx="9856051" cy="8730429"/>
          </a:xfrm>
          <a:custGeom>
            <a:avLst/>
            <a:gdLst/>
            <a:ahLst/>
            <a:cxnLst/>
            <a:rect l="l" t="t" r="r" b="b"/>
            <a:pathLst>
              <a:path w="9856051" h="8730429">
                <a:moveTo>
                  <a:pt x="0" y="0"/>
                </a:moveTo>
                <a:lnTo>
                  <a:pt x="9856050" y="0"/>
                </a:lnTo>
                <a:lnTo>
                  <a:pt x="9856050" y="8730430"/>
                </a:lnTo>
                <a:lnTo>
                  <a:pt x="0" y="87304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58EBE3BF-732C-0205-1132-7BDFC6875418}"/>
              </a:ext>
            </a:extLst>
          </p:cNvPr>
          <p:cNvSpPr/>
          <p:nvPr/>
        </p:nvSpPr>
        <p:spPr>
          <a:xfrm>
            <a:off x="11433357" y="6136362"/>
            <a:ext cx="9856051" cy="8730429"/>
          </a:xfrm>
          <a:custGeom>
            <a:avLst/>
            <a:gdLst/>
            <a:ahLst/>
            <a:cxnLst/>
            <a:rect l="l" t="t" r="r" b="b"/>
            <a:pathLst>
              <a:path w="9856051" h="8730429">
                <a:moveTo>
                  <a:pt x="0" y="0"/>
                </a:moveTo>
                <a:lnTo>
                  <a:pt x="9856051" y="0"/>
                </a:lnTo>
                <a:lnTo>
                  <a:pt x="9856051" y="8730429"/>
                </a:lnTo>
                <a:lnTo>
                  <a:pt x="0" y="87304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8">
            <a:extLst>
              <a:ext uri="{FF2B5EF4-FFF2-40B4-BE49-F238E27FC236}">
                <a16:creationId xmlns:a16="http://schemas.microsoft.com/office/drawing/2014/main" id="{DFB447DF-A3C7-D5B4-C7A2-6185EDAC07E7}"/>
              </a:ext>
            </a:extLst>
          </p:cNvPr>
          <p:cNvSpPr txBox="1"/>
          <p:nvPr/>
        </p:nvSpPr>
        <p:spPr>
          <a:xfrm>
            <a:off x="2317681" y="268853"/>
            <a:ext cx="13652637" cy="1514475"/>
          </a:xfrm>
          <a:prstGeom prst="rect">
            <a:avLst/>
          </a:prstGeom>
        </p:spPr>
        <p:txBody>
          <a:bodyPr lIns="0" tIns="0" rIns="0" bIns="0" rtlCol="0" anchor="t">
            <a:spAutoFit/>
          </a:bodyPr>
          <a:lstStyle/>
          <a:p>
            <a:pPr marL="0" lvl="0" indent="0" algn="ctr">
              <a:lnSpc>
                <a:spcPts val="11917"/>
              </a:lnSpc>
              <a:spcBef>
                <a:spcPct val="0"/>
              </a:spcBef>
            </a:pPr>
            <a:r>
              <a:rPr lang="en-US" sz="9931" b="1" dirty="0">
                <a:solidFill>
                  <a:srgbClr val="FFFFFF"/>
                </a:solidFill>
                <a:latin typeface="Neue Montreal Medium"/>
                <a:ea typeface="Neue Montreal Medium"/>
                <a:cs typeface="Neue Montreal Medium"/>
                <a:sym typeface="Neue Montreal Medium"/>
              </a:rPr>
              <a:t>ELECTRICAL</a:t>
            </a:r>
          </a:p>
        </p:txBody>
      </p:sp>
      <p:sp>
        <p:nvSpPr>
          <p:cNvPr id="9" name="Freeform 9">
            <a:extLst>
              <a:ext uri="{FF2B5EF4-FFF2-40B4-BE49-F238E27FC236}">
                <a16:creationId xmlns:a16="http://schemas.microsoft.com/office/drawing/2014/main" id="{1F6CD8ED-71C8-80E9-74AF-BAB711EAE49F}"/>
              </a:ext>
            </a:extLst>
          </p:cNvPr>
          <p:cNvSpPr/>
          <p:nvPr/>
        </p:nvSpPr>
        <p:spPr>
          <a:xfrm>
            <a:off x="372305" y="9258300"/>
            <a:ext cx="1312790" cy="669772"/>
          </a:xfrm>
          <a:custGeom>
            <a:avLst/>
            <a:gdLst/>
            <a:ahLst/>
            <a:cxnLst/>
            <a:rect l="l" t="t" r="r" b="b"/>
            <a:pathLst>
              <a:path w="1312790" h="669772">
                <a:moveTo>
                  <a:pt x="0" y="0"/>
                </a:moveTo>
                <a:lnTo>
                  <a:pt x="1312790" y="0"/>
                </a:lnTo>
                <a:lnTo>
                  <a:pt x="1312790" y="669772"/>
                </a:lnTo>
                <a:lnTo>
                  <a:pt x="0" y="669772"/>
                </a:lnTo>
                <a:lnTo>
                  <a:pt x="0" y="0"/>
                </a:lnTo>
                <a:close/>
              </a:path>
            </a:pathLst>
          </a:custGeom>
          <a:blipFill>
            <a:blip r:embed="rId5"/>
            <a:stretch>
              <a:fillRect/>
            </a:stretch>
          </a:blipFill>
        </p:spPr>
        <p:txBody>
          <a:bodyPr/>
          <a:lstStyle/>
          <a:p>
            <a:endParaRPr lang="en-US"/>
          </a:p>
        </p:txBody>
      </p:sp>
      <p:sp>
        <p:nvSpPr>
          <p:cNvPr id="11" name="Rectangle 10">
            <a:extLst>
              <a:ext uri="{FF2B5EF4-FFF2-40B4-BE49-F238E27FC236}">
                <a16:creationId xmlns:a16="http://schemas.microsoft.com/office/drawing/2014/main" id="{2E980B6F-F176-9740-2A6E-D991C7FDFE73}"/>
              </a:ext>
            </a:extLst>
          </p:cNvPr>
          <p:cNvSpPr/>
          <p:nvPr/>
        </p:nvSpPr>
        <p:spPr>
          <a:xfrm>
            <a:off x="1028700" y="3190734"/>
            <a:ext cx="16039595" cy="6524766"/>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r>
              <a:rPr lang="en-US" sz="2800" b="1" dirty="0">
                <a:solidFill>
                  <a:srgbClr val="00685C"/>
                </a:solidFill>
                <a:latin typeface="Montserrat" panose="02000505000000020004" pitchFamily="2" charset="0"/>
              </a:rPr>
              <a:t>Off-Site Renewable Energy Procurement Requirements</a:t>
            </a:r>
          </a:p>
          <a:p>
            <a:pPr lvl="0"/>
            <a:endParaRPr lang="en-US" sz="2800" b="1" u="sng" dirty="0">
              <a:solidFill>
                <a:srgbClr val="00685C"/>
              </a:solidFill>
              <a:latin typeface="Montserrat" panose="02000505000000020004" pitchFamily="2" charset="0"/>
            </a:endParaRPr>
          </a:p>
          <a:p>
            <a:r>
              <a:rPr lang="en-US" sz="2800" dirty="0">
                <a:solidFill>
                  <a:srgbClr val="00685C"/>
                </a:solidFill>
                <a:latin typeface="Montserrat" panose="02000505000000020004" pitchFamily="2" charset="0"/>
              </a:rPr>
              <a:t>If the building does qualify for an exception, the owner must procure off-site renewable energy per C405.15.2:</a:t>
            </a:r>
          </a:p>
          <a:p>
            <a:endParaRPr lang="en-US" sz="2800" dirty="0">
              <a:solidFill>
                <a:srgbClr val="00685C"/>
              </a:solidFill>
              <a:latin typeface="Montserrat" panose="02000505000000020004" pitchFamily="2" charset="0"/>
            </a:endParaRPr>
          </a:p>
          <a:p>
            <a:pPr marL="171450" lvl="0" indent="-171450">
              <a:buFont typeface="Arial" panose="020B0604020202020204" pitchFamily="34" charset="0"/>
              <a:buChar char="•"/>
            </a:pPr>
            <a:r>
              <a:rPr lang="en-US" sz="2800" b="1" dirty="0">
                <a:solidFill>
                  <a:srgbClr val="00685C"/>
                </a:solidFill>
                <a:latin typeface="Montserrat" panose="02000505000000020004" pitchFamily="2" charset="0"/>
              </a:rPr>
              <a:t>Option 1: </a:t>
            </a:r>
            <a:r>
              <a:rPr lang="en-US" sz="2800" dirty="0">
                <a:solidFill>
                  <a:srgbClr val="00685C"/>
                </a:solidFill>
                <a:latin typeface="Montserrat" panose="02000505000000020004" pitchFamily="2" charset="0"/>
              </a:rPr>
              <a:t>A 10-year minimum energy contract (C405.15.2.2).</a:t>
            </a:r>
          </a:p>
          <a:p>
            <a:pPr marL="171450" lvl="0" indent="-171450">
              <a:buFont typeface="Arial" panose="020B0604020202020204" pitchFamily="34" charset="0"/>
              <a:buChar char="•"/>
            </a:pPr>
            <a:endParaRPr lang="en-US" sz="2800" dirty="0">
              <a:solidFill>
                <a:srgbClr val="00685C"/>
              </a:solidFill>
              <a:latin typeface="Montserrat" panose="02000505000000020004" pitchFamily="2" charset="0"/>
            </a:endParaRPr>
          </a:p>
          <a:p>
            <a:pPr marL="171450" lvl="0" indent="-171450">
              <a:buFont typeface="Arial" panose="020B0604020202020204" pitchFamily="34" charset="0"/>
              <a:buChar char="•"/>
            </a:pPr>
            <a:r>
              <a:rPr lang="en-US" sz="2800" b="1" dirty="0">
                <a:solidFill>
                  <a:srgbClr val="00685C"/>
                </a:solidFill>
                <a:latin typeface="Montserrat" panose="02000505000000020004" pitchFamily="2" charset="0"/>
              </a:rPr>
              <a:t>Option 2: </a:t>
            </a:r>
            <a:r>
              <a:rPr lang="en-US" sz="2800" dirty="0">
                <a:solidFill>
                  <a:srgbClr val="00685C"/>
                </a:solidFill>
                <a:latin typeface="Montserrat" panose="02000505000000020004" pitchFamily="2" charset="0"/>
              </a:rPr>
              <a:t>If a contract is not available, the owner must purchase renewable electricity products equal to 5 times the required off-site renewable energy amount before the certificate of occupancy is issued (C405.15.4).</a:t>
            </a:r>
          </a:p>
        </p:txBody>
      </p:sp>
    </p:spTree>
    <p:extLst>
      <p:ext uri="{BB962C8B-B14F-4D97-AF65-F5344CB8AC3E}">
        <p14:creationId xmlns:p14="http://schemas.microsoft.com/office/powerpoint/2010/main" val="32256511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461BF-791D-1C61-1825-421CC8C5111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E2BA2EB-1F35-55BD-1EBF-12FC945A871A}"/>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 r="-60"/>
            </a:stretch>
          </a:blipFill>
        </p:spPr>
        <p:txBody>
          <a:bodyPr/>
          <a:lstStyle/>
          <a:p>
            <a:endParaRPr lang="en-US"/>
          </a:p>
        </p:txBody>
      </p:sp>
      <p:grpSp>
        <p:nvGrpSpPr>
          <p:cNvPr id="3" name="Group 3">
            <a:extLst>
              <a:ext uri="{FF2B5EF4-FFF2-40B4-BE49-F238E27FC236}">
                <a16:creationId xmlns:a16="http://schemas.microsoft.com/office/drawing/2014/main" id="{F02ACE47-60C9-36AD-16F3-5D9A1428A244}"/>
              </a:ext>
            </a:extLst>
          </p:cNvPr>
          <p:cNvGrpSpPr/>
          <p:nvPr/>
        </p:nvGrpSpPr>
        <p:grpSpPr>
          <a:xfrm>
            <a:off x="1028700" y="1028700"/>
            <a:ext cx="16230600" cy="8229600"/>
            <a:chOff x="0" y="0"/>
            <a:chExt cx="4274726" cy="2167467"/>
          </a:xfrm>
        </p:grpSpPr>
        <p:sp>
          <p:nvSpPr>
            <p:cNvPr id="4" name="Freeform 4">
              <a:extLst>
                <a:ext uri="{FF2B5EF4-FFF2-40B4-BE49-F238E27FC236}">
                  <a16:creationId xmlns:a16="http://schemas.microsoft.com/office/drawing/2014/main" id="{BEA0EEF5-BB74-F307-4313-8C7BA80D6954}"/>
                </a:ext>
              </a:extLst>
            </p:cNvPr>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000000">
                <a:alpha val="56863"/>
              </a:srgbClr>
            </a:solidFill>
          </p:spPr>
          <p:txBody>
            <a:bodyPr/>
            <a:lstStyle/>
            <a:p>
              <a:endParaRPr lang="en-US"/>
            </a:p>
          </p:txBody>
        </p:sp>
        <p:sp>
          <p:nvSpPr>
            <p:cNvPr id="5" name="TextBox 5">
              <a:extLst>
                <a:ext uri="{FF2B5EF4-FFF2-40B4-BE49-F238E27FC236}">
                  <a16:creationId xmlns:a16="http://schemas.microsoft.com/office/drawing/2014/main" id="{16FFD536-5CE1-4B2D-290F-8E010258B410}"/>
                </a:ext>
              </a:extLst>
            </p:cNvPr>
            <p:cNvSpPr txBox="1"/>
            <p:nvPr/>
          </p:nvSpPr>
          <p:spPr>
            <a:xfrm>
              <a:off x="0" y="-19050"/>
              <a:ext cx="4274726" cy="2186517"/>
            </a:xfrm>
            <a:prstGeom prst="rect">
              <a:avLst/>
            </a:prstGeom>
          </p:spPr>
          <p:txBody>
            <a:bodyPr lIns="50800" tIns="50800" rIns="50800" bIns="50800" rtlCol="0" anchor="ctr"/>
            <a:lstStyle/>
            <a:p>
              <a:pPr algn="ctr">
                <a:lnSpc>
                  <a:spcPts val="2859"/>
                </a:lnSpc>
              </a:pPr>
              <a:endParaRPr/>
            </a:p>
          </p:txBody>
        </p:sp>
      </p:grpSp>
      <p:sp>
        <p:nvSpPr>
          <p:cNvPr id="6" name="Freeform 6">
            <a:extLst>
              <a:ext uri="{FF2B5EF4-FFF2-40B4-BE49-F238E27FC236}">
                <a16:creationId xmlns:a16="http://schemas.microsoft.com/office/drawing/2014/main" id="{D5B33958-4C0A-2AA1-41FB-400F1912860F}"/>
              </a:ext>
            </a:extLst>
          </p:cNvPr>
          <p:cNvSpPr/>
          <p:nvPr/>
        </p:nvSpPr>
        <p:spPr>
          <a:xfrm>
            <a:off x="-4928025" y="-3336515"/>
            <a:ext cx="9856051" cy="8730429"/>
          </a:xfrm>
          <a:custGeom>
            <a:avLst/>
            <a:gdLst/>
            <a:ahLst/>
            <a:cxnLst/>
            <a:rect l="l" t="t" r="r" b="b"/>
            <a:pathLst>
              <a:path w="9856051" h="8730429">
                <a:moveTo>
                  <a:pt x="0" y="0"/>
                </a:moveTo>
                <a:lnTo>
                  <a:pt x="9856050" y="0"/>
                </a:lnTo>
                <a:lnTo>
                  <a:pt x="9856050" y="8730430"/>
                </a:lnTo>
                <a:lnTo>
                  <a:pt x="0" y="87304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3FCE9951-62E7-CF8C-1497-486A1F669552}"/>
              </a:ext>
            </a:extLst>
          </p:cNvPr>
          <p:cNvSpPr/>
          <p:nvPr/>
        </p:nvSpPr>
        <p:spPr>
          <a:xfrm>
            <a:off x="11433357" y="6136362"/>
            <a:ext cx="9856051" cy="8730429"/>
          </a:xfrm>
          <a:custGeom>
            <a:avLst/>
            <a:gdLst/>
            <a:ahLst/>
            <a:cxnLst/>
            <a:rect l="l" t="t" r="r" b="b"/>
            <a:pathLst>
              <a:path w="9856051" h="8730429">
                <a:moveTo>
                  <a:pt x="0" y="0"/>
                </a:moveTo>
                <a:lnTo>
                  <a:pt x="9856051" y="0"/>
                </a:lnTo>
                <a:lnTo>
                  <a:pt x="9856051" y="8730429"/>
                </a:lnTo>
                <a:lnTo>
                  <a:pt x="0" y="87304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8">
            <a:extLst>
              <a:ext uri="{FF2B5EF4-FFF2-40B4-BE49-F238E27FC236}">
                <a16:creationId xmlns:a16="http://schemas.microsoft.com/office/drawing/2014/main" id="{8273C382-E61E-DBFF-F327-71991074EE4D}"/>
              </a:ext>
            </a:extLst>
          </p:cNvPr>
          <p:cNvSpPr txBox="1"/>
          <p:nvPr/>
        </p:nvSpPr>
        <p:spPr>
          <a:xfrm>
            <a:off x="2317681" y="268853"/>
            <a:ext cx="13652637" cy="1514475"/>
          </a:xfrm>
          <a:prstGeom prst="rect">
            <a:avLst/>
          </a:prstGeom>
        </p:spPr>
        <p:txBody>
          <a:bodyPr lIns="0" tIns="0" rIns="0" bIns="0" rtlCol="0" anchor="t">
            <a:spAutoFit/>
          </a:bodyPr>
          <a:lstStyle/>
          <a:p>
            <a:pPr marL="0" lvl="0" indent="0" algn="ctr">
              <a:lnSpc>
                <a:spcPts val="11917"/>
              </a:lnSpc>
              <a:spcBef>
                <a:spcPct val="0"/>
              </a:spcBef>
            </a:pPr>
            <a:r>
              <a:rPr lang="en-US" sz="9931" b="1" dirty="0">
                <a:solidFill>
                  <a:srgbClr val="FFFFFF"/>
                </a:solidFill>
                <a:latin typeface="Neue Montreal Medium"/>
                <a:ea typeface="Neue Montreal Medium"/>
                <a:cs typeface="Neue Montreal Medium"/>
                <a:sym typeface="Neue Montreal Medium"/>
              </a:rPr>
              <a:t>ELECTRICAL</a:t>
            </a:r>
          </a:p>
        </p:txBody>
      </p:sp>
      <p:sp>
        <p:nvSpPr>
          <p:cNvPr id="9" name="Freeform 9">
            <a:extLst>
              <a:ext uri="{FF2B5EF4-FFF2-40B4-BE49-F238E27FC236}">
                <a16:creationId xmlns:a16="http://schemas.microsoft.com/office/drawing/2014/main" id="{D21200E6-10BC-5D6C-1059-BBA8B125241F}"/>
              </a:ext>
            </a:extLst>
          </p:cNvPr>
          <p:cNvSpPr/>
          <p:nvPr/>
        </p:nvSpPr>
        <p:spPr>
          <a:xfrm>
            <a:off x="372305" y="9258300"/>
            <a:ext cx="1312790" cy="669772"/>
          </a:xfrm>
          <a:custGeom>
            <a:avLst/>
            <a:gdLst/>
            <a:ahLst/>
            <a:cxnLst/>
            <a:rect l="l" t="t" r="r" b="b"/>
            <a:pathLst>
              <a:path w="1312790" h="669772">
                <a:moveTo>
                  <a:pt x="0" y="0"/>
                </a:moveTo>
                <a:lnTo>
                  <a:pt x="1312790" y="0"/>
                </a:lnTo>
                <a:lnTo>
                  <a:pt x="1312790" y="669772"/>
                </a:lnTo>
                <a:lnTo>
                  <a:pt x="0" y="669772"/>
                </a:lnTo>
                <a:lnTo>
                  <a:pt x="0" y="0"/>
                </a:lnTo>
                <a:close/>
              </a:path>
            </a:pathLst>
          </a:custGeom>
          <a:blipFill>
            <a:blip r:embed="rId5"/>
            <a:stretch>
              <a:fillRect/>
            </a:stretch>
          </a:blipFill>
        </p:spPr>
        <p:txBody>
          <a:bodyPr/>
          <a:lstStyle/>
          <a:p>
            <a:endParaRPr lang="en-US"/>
          </a:p>
        </p:txBody>
      </p:sp>
      <p:sp>
        <p:nvSpPr>
          <p:cNvPr id="11" name="Rectangle 10">
            <a:extLst>
              <a:ext uri="{FF2B5EF4-FFF2-40B4-BE49-F238E27FC236}">
                <a16:creationId xmlns:a16="http://schemas.microsoft.com/office/drawing/2014/main" id="{EFF35FA5-9F81-470E-8338-56BEDF09A2EA}"/>
              </a:ext>
            </a:extLst>
          </p:cNvPr>
          <p:cNvSpPr/>
          <p:nvPr/>
        </p:nvSpPr>
        <p:spPr>
          <a:xfrm>
            <a:off x="8610600" y="2333811"/>
            <a:ext cx="8076695" cy="3324366"/>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eaLnBrk="0" fontAlgn="base" hangingPunct="0">
              <a:spcBef>
                <a:spcPct val="0"/>
              </a:spcBef>
              <a:spcAft>
                <a:spcPct val="0"/>
              </a:spcAft>
            </a:pPr>
            <a:r>
              <a:rPr lang="en-US" altLang="en-US" sz="2400" b="1" dirty="0">
                <a:solidFill>
                  <a:schemeClr val="tx1"/>
                </a:solidFill>
                <a:latin typeface="Montserrat" panose="02000505000000020004" pitchFamily="2" charset="0"/>
                <a:ea typeface="Times New Roman" panose="02020603050405020304" pitchFamily="18" charset="0"/>
                <a:cs typeface="Times New Roman" panose="02020603050405020304" pitchFamily="18" charset="0"/>
              </a:rPr>
              <a:t>Receipt of DR Signal: </a:t>
            </a:r>
          </a:p>
          <a:p>
            <a:pPr lvl="0" eaLnBrk="0" fontAlgn="base" hangingPunct="0">
              <a:spcBef>
                <a:spcPct val="0"/>
              </a:spcBef>
              <a:spcAft>
                <a:spcPct val="0"/>
              </a:spcAft>
            </a:pPr>
            <a:endParaRPr lang="en-US" altLang="en-US" sz="2400" b="1" dirty="0">
              <a:solidFill>
                <a:schemeClr val="tx1"/>
              </a:solidFill>
              <a:latin typeface="Montserrat" panose="02000505000000020004" pitchFamily="2"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sz="2400" dirty="0">
                <a:solidFill>
                  <a:srgbClr val="00685C"/>
                </a:solidFill>
                <a:latin typeface="Montserrat" panose="02000505000000020004" pitchFamily="2" charset="0"/>
                <a:ea typeface="Times New Roman" panose="02020603050405020304" pitchFamily="18" charset="0"/>
                <a:cs typeface="Times New Roman" panose="02020603050405020304" pitchFamily="18" charset="0"/>
              </a:rPr>
              <a:t>The building's control system (often a Building Management System or a dedicated lighting controller) receives the </a:t>
            </a:r>
            <a:r>
              <a:rPr lang="en-US" altLang="en-US" sz="2400" dirty="0" err="1">
                <a:solidFill>
                  <a:srgbClr val="00685C"/>
                </a:solidFill>
                <a:latin typeface="Montserrat" panose="02000505000000020004" pitchFamily="2" charset="0"/>
                <a:ea typeface="Times New Roman" panose="02020603050405020304" pitchFamily="18" charset="0"/>
                <a:cs typeface="Times New Roman" panose="02020603050405020304" pitchFamily="18" charset="0"/>
              </a:rPr>
              <a:t>OpenADR</a:t>
            </a:r>
            <a:r>
              <a:rPr lang="en-US" altLang="en-US" sz="2400" dirty="0">
                <a:solidFill>
                  <a:srgbClr val="00685C"/>
                </a:solidFill>
                <a:latin typeface="Montserrat" panose="02000505000000020004" pitchFamily="2" charset="0"/>
                <a:ea typeface="Times New Roman" panose="02020603050405020304" pitchFamily="18" charset="0"/>
                <a:cs typeface="Times New Roman" panose="02020603050405020304" pitchFamily="18" charset="0"/>
              </a:rPr>
              <a:t> (Open Automated Demand Response) signal, which is a standardized communication protocol.</a:t>
            </a:r>
          </a:p>
          <a:p>
            <a:pPr lvl="0"/>
            <a:endParaRPr lang="en-US" sz="2800" dirty="0">
              <a:solidFill>
                <a:srgbClr val="00685C"/>
              </a:solidFill>
              <a:latin typeface="Montserrat" panose="02000505000000020004" pitchFamily="2" charset="0"/>
            </a:endParaRPr>
          </a:p>
        </p:txBody>
      </p:sp>
      <p:sp>
        <p:nvSpPr>
          <p:cNvPr id="10" name="Rectangle 9">
            <a:extLst>
              <a:ext uri="{FF2B5EF4-FFF2-40B4-BE49-F238E27FC236}">
                <a16:creationId xmlns:a16="http://schemas.microsoft.com/office/drawing/2014/main" id="{1F09EC32-03B9-80A2-C5AE-49B856E4DA03}"/>
              </a:ext>
            </a:extLst>
          </p:cNvPr>
          <p:cNvSpPr/>
          <p:nvPr/>
        </p:nvSpPr>
        <p:spPr>
          <a:xfrm>
            <a:off x="609600" y="2520972"/>
            <a:ext cx="6959600" cy="6737327"/>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eaLnBrk="0" fontAlgn="base" hangingPunct="0">
              <a:spcBef>
                <a:spcPct val="0"/>
              </a:spcBef>
              <a:spcAft>
                <a:spcPct val="0"/>
              </a:spcAft>
            </a:pPr>
            <a:r>
              <a:rPr lang="en-US" altLang="en-US" sz="2400" b="1" dirty="0">
                <a:solidFill>
                  <a:schemeClr val="tx1"/>
                </a:solidFill>
                <a:latin typeface="Montserrat" panose="02000505000000020004" pitchFamily="2" charset="0"/>
                <a:ea typeface="Times New Roman" panose="02020603050405020304" pitchFamily="18" charset="0"/>
                <a:cs typeface="Times New Roman" panose="02020603050405020304" pitchFamily="18" charset="0"/>
              </a:rPr>
              <a:t>Demand Responsive (DR) Controls: </a:t>
            </a:r>
          </a:p>
          <a:p>
            <a:pPr lvl="0" eaLnBrk="0" fontAlgn="base" hangingPunct="0">
              <a:spcBef>
                <a:spcPct val="0"/>
              </a:spcBef>
              <a:spcAft>
                <a:spcPct val="0"/>
              </a:spcAft>
            </a:pPr>
            <a:endParaRPr lang="en-US" altLang="en-US" sz="2400" b="1" dirty="0">
              <a:latin typeface="Montserrat" panose="02000505000000020004" pitchFamily="2"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sz="2400" dirty="0">
                <a:solidFill>
                  <a:srgbClr val="00685C"/>
                </a:solidFill>
                <a:latin typeface="Montserrat" panose="02000505000000020004" pitchFamily="2" charset="0"/>
                <a:ea typeface="Times New Roman" panose="02020603050405020304" pitchFamily="18" charset="0"/>
                <a:cs typeface="Times New Roman" panose="02020603050405020304" pitchFamily="18" charset="0"/>
              </a:rPr>
              <a:t>New requirements were added for </a:t>
            </a:r>
            <a:r>
              <a:rPr lang="en-US" altLang="en-US" sz="2400" b="1" dirty="0">
                <a:solidFill>
                  <a:srgbClr val="00685C"/>
                </a:solidFill>
                <a:latin typeface="Montserrat" panose="02000505000000020004" pitchFamily="2" charset="0"/>
                <a:ea typeface="Times New Roman" panose="02020603050405020304" pitchFamily="18" charset="0"/>
                <a:cs typeface="Times New Roman" panose="02020603050405020304" pitchFamily="18" charset="0"/>
              </a:rPr>
              <a:t>Demand Responsive (DR) lighting controls</a:t>
            </a:r>
            <a:r>
              <a:rPr lang="en-US" altLang="en-US" sz="2400" dirty="0">
                <a:solidFill>
                  <a:srgbClr val="00685C"/>
                </a:solidFill>
                <a:latin typeface="Montserrat" panose="02000505000000020004" pitchFamily="2" charset="0"/>
                <a:ea typeface="Times New Roman" panose="02020603050405020304" pitchFamily="18" charset="0"/>
                <a:cs typeface="Times New Roman" panose="02020603050405020304" pitchFamily="18" charset="0"/>
              </a:rPr>
              <a:t>, which must be capable of automatically reducing lighting output to 80% or less upon receiving a demand response signal. </a:t>
            </a:r>
          </a:p>
          <a:p>
            <a:pPr lvl="0" eaLnBrk="0" fontAlgn="base" hangingPunct="0">
              <a:spcBef>
                <a:spcPct val="0"/>
              </a:spcBef>
              <a:spcAft>
                <a:spcPct val="0"/>
              </a:spcAft>
            </a:pPr>
            <a:endParaRPr lang="en-US" altLang="en-US" sz="2400" i="1" dirty="0">
              <a:solidFill>
                <a:srgbClr val="00685C"/>
              </a:solidFill>
              <a:latin typeface="Montserrat" panose="02000505000000020004" pitchFamily="2"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sz="2400" i="1" dirty="0">
                <a:solidFill>
                  <a:srgbClr val="00685C"/>
                </a:solidFill>
                <a:latin typeface="Montserrat" panose="02000505000000020004" pitchFamily="2" charset="0"/>
                <a:ea typeface="Times New Roman" panose="02020603050405020304" pitchFamily="18" charset="0"/>
                <a:cs typeface="Times New Roman" panose="02020603050405020304" pitchFamily="18" charset="0"/>
              </a:rPr>
              <a:t>DRLC systems function by communicating with the utility grid to receive a signal—the demand response signal—that indicates a period of high grid stress, a high wholesale price for electricity, or another request to temporarily reduce power usage.</a:t>
            </a:r>
          </a:p>
          <a:p>
            <a:pPr lvl="0"/>
            <a:endParaRPr lang="en-US" sz="2400" dirty="0">
              <a:solidFill>
                <a:srgbClr val="00685C"/>
              </a:solidFill>
              <a:latin typeface="Montserrat" panose="02000505000000020004" pitchFamily="2" charset="0"/>
            </a:endParaRPr>
          </a:p>
        </p:txBody>
      </p:sp>
      <p:sp>
        <p:nvSpPr>
          <p:cNvPr id="12" name="Rectangle 11">
            <a:extLst>
              <a:ext uri="{FF2B5EF4-FFF2-40B4-BE49-F238E27FC236}">
                <a16:creationId xmlns:a16="http://schemas.microsoft.com/office/drawing/2014/main" id="{5220624D-E2DD-9982-82FA-699EEEE872EA}"/>
              </a:ext>
            </a:extLst>
          </p:cNvPr>
          <p:cNvSpPr/>
          <p:nvPr/>
        </p:nvSpPr>
        <p:spPr>
          <a:xfrm>
            <a:off x="8597900" y="6208660"/>
            <a:ext cx="8076695" cy="3324366"/>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eaLnBrk="0" fontAlgn="base" hangingPunct="0">
              <a:spcBef>
                <a:spcPct val="0"/>
              </a:spcBef>
              <a:spcAft>
                <a:spcPct val="0"/>
              </a:spcAft>
            </a:pPr>
            <a:r>
              <a:rPr lang="en-US" altLang="en-US" sz="2400" b="1" dirty="0">
                <a:solidFill>
                  <a:schemeClr val="tx1"/>
                </a:solidFill>
                <a:latin typeface="Montserrat" panose="02000505000000020004" pitchFamily="2" charset="0"/>
                <a:ea typeface="Times New Roman" panose="02020603050405020304" pitchFamily="18" charset="0"/>
                <a:cs typeface="Times New Roman" panose="02020603050405020304" pitchFamily="18" charset="0"/>
              </a:rPr>
              <a:t>Automated Curtailment: </a:t>
            </a:r>
          </a:p>
          <a:p>
            <a:pPr lvl="0" eaLnBrk="0" fontAlgn="base" hangingPunct="0">
              <a:spcBef>
                <a:spcPct val="0"/>
              </a:spcBef>
              <a:spcAft>
                <a:spcPct val="0"/>
              </a:spcAft>
            </a:pPr>
            <a:endParaRPr lang="en-US" altLang="en-US" sz="2400" b="1" dirty="0">
              <a:latin typeface="Montserrat" panose="02000505000000020004" pitchFamily="2"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sz="2400" dirty="0">
                <a:solidFill>
                  <a:srgbClr val="00685C"/>
                </a:solidFill>
                <a:latin typeface="Montserrat" panose="02000505000000020004" pitchFamily="2" charset="0"/>
                <a:ea typeface="Times New Roman" panose="02020603050405020304" pitchFamily="18" charset="0"/>
                <a:cs typeface="Times New Roman" panose="02020603050405020304" pitchFamily="18" charset="0"/>
              </a:rPr>
              <a:t>Upon receiving the signal, the DRLC system automatically reduces the power consumption of the controlled lighting. This is typically done through </a:t>
            </a:r>
            <a:r>
              <a:rPr lang="en-US" altLang="en-US" sz="2400" b="1" dirty="0">
                <a:solidFill>
                  <a:srgbClr val="00685C"/>
                </a:solidFill>
                <a:latin typeface="Montserrat" panose="02000505000000020004" pitchFamily="2" charset="0"/>
                <a:ea typeface="Times New Roman" panose="02020603050405020304" pitchFamily="18" charset="0"/>
                <a:cs typeface="Times New Roman" panose="02020603050405020304" pitchFamily="18" charset="0"/>
              </a:rPr>
              <a:t>continuous dimming </a:t>
            </a:r>
            <a:r>
              <a:rPr lang="en-US" altLang="en-US" sz="2400" dirty="0">
                <a:solidFill>
                  <a:srgbClr val="00685C"/>
                </a:solidFill>
                <a:latin typeface="Montserrat" panose="02000505000000020004" pitchFamily="2" charset="0"/>
                <a:ea typeface="Times New Roman" panose="02020603050405020304" pitchFamily="18" charset="0"/>
                <a:cs typeface="Times New Roman" panose="02020603050405020304" pitchFamily="18" charset="0"/>
              </a:rPr>
              <a:t>rather than switching lights off completely in occupied spaces, to minimize disruption to occupants.</a:t>
            </a:r>
          </a:p>
          <a:p>
            <a:pPr lvl="0"/>
            <a:endParaRPr lang="en-US" sz="2800" dirty="0">
              <a:solidFill>
                <a:srgbClr val="00685C"/>
              </a:solidFill>
              <a:latin typeface="Montserrat" panose="02000505000000020004" pitchFamily="2" charset="0"/>
            </a:endParaRPr>
          </a:p>
        </p:txBody>
      </p:sp>
    </p:spTree>
    <p:extLst>
      <p:ext uri="{BB962C8B-B14F-4D97-AF65-F5344CB8AC3E}">
        <p14:creationId xmlns:p14="http://schemas.microsoft.com/office/powerpoint/2010/main" val="11916894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8" name="Picture 7" descr="A white paper with black text and dots&#10;&#10;AI-generated content may be incorrect.">
            <a:extLst>
              <a:ext uri="{FF2B5EF4-FFF2-40B4-BE49-F238E27FC236}">
                <a16:creationId xmlns:a16="http://schemas.microsoft.com/office/drawing/2014/main" id="{D0E48660-DD4B-6FA2-788D-0C8E64BF096B}"/>
              </a:ext>
            </a:extLst>
          </p:cNvPr>
          <p:cNvPicPr>
            <a:picLocks noChangeAspect="1"/>
          </p:cNvPicPr>
          <p:nvPr/>
        </p:nvPicPr>
        <p:blipFill>
          <a:blip r:embed="rId2"/>
          <a:stretch>
            <a:fillRect/>
          </a:stretch>
        </p:blipFill>
        <p:spPr>
          <a:xfrm>
            <a:off x="0" y="0"/>
            <a:ext cx="18288000" cy="102870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6476020" y="444281"/>
            <a:ext cx="1566561" cy="799243"/>
          </a:xfrm>
          <a:custGeom>
            <a:avLst/>
            <a:gdLst/>
            <a:ahLst/>
            <a:cxnLst/>
            <a:rect l="l" t="t" r="r" b="b"/>
            <a:pathLst>
              <a:path w="1566561" h="799243">
                <a:moveTo>
                  <a:pt x="0" y="0"/>
                </a:moveTo>
                <a:lnTo>
                  <a:pt x="1566560" y="0"/>
                </a:lnTo>
                <a:lnTo>
                  <a:pt x="1566560" y="799244"/>
                </a:lnTo>
                <a:lnTo>
                  <a:pt x="0" y="799244"/>
                </a:lnTo>
                <a:lnTo>
                  <a:pt x="0" y="0"/>
                </a:lnTo>
                <a:close/>
              </a:path>
            </a:pathLst>
          </a:custGeom>
          <a:blipFill>
            <a:blip r:embed="rId2"/>
            <a:stretch>
              <a:fillRect/>
            </a:stretch>
          </a:blipFill>
        </p:spPr>
        <p:txBody>
          <a:bodyPr/>
          <a:lstStyle/>
          <a:p>
            <a:endParaRPr lang="en-US"/>
          </a:p>
        </p:txBody>
      </p:sp>
      <p:pic>
        <p:nvPicPr>
          <p:cNvPr id="17" name="Picture 16" descr="A group of people walking in front of a building&#10;&#10;AI-generated content may be incorrect.">
            <a:extLst>
              <a:ext uri="{FF2B5EF4-FFF2-40B4-BE49-F238E27FC236}">
                <a16:creationId xmlns:a16="http://schemas.microsoft.com/office/drawing/2014/main" id="{6344E619-1AC9-884E-7A88-C464829FB81D}"/>
              </a:ext>
            </a:extLst>
          </p:cNvPr>
          <p:cNvPicPr>
            <a:picLocks noChangeAspect="1"/>
          </p:cNvPicPr>
          <p:nvPr/>
        </p:nvPicPr>
        <p:blipFill>
          <a:blip r:embed="rId3"/>
          <a:stretch>
            <a:fillRect/>
          </a:stretch>
        </p:blipFill>
        <p:spPr>
          <a:xfrm>
            <a:off x="0" y="0"/>
            <a:ext cx="18288000" cy="10287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12726160" y="1551424"/>
            <a:ext cx="5440505" cy="544050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363636"/>
            </a:solidFill>
          </p:spPr>
          <p:txBody>
            <a:bodyPr/>
            <a:lstStyle/>
            <a:p>
              <a:endParaRPr lang="en-US"/>
            </a:p>
          </p:txBody>
        </p:sp>
        <p:sp>
          <p:nvSpPr>
            <p:cNvPr id="4" name="TextBox 4"/>
            <p:cNvSpPr txBox="1"/>
            <p:nvPr/>
          </p:nvSpPr>
          <p:spPr>
            <a:xfrm>
              <a:off x="139700" y="120650"/>
              <a:ext cx="533400" cy="552450"/>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a:off x="17021980" y="3128204"/>
            <a:ext cx="5440505" cy="544050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363636">
                <a:alpha val="50980"/>
              </a:srgbClr>
            </a:solidFill>
          </p:spPr>
          <p:txBody>
            <a:bodyPr/>
            <a:lstStyle/>
            <a:p>
              <a:endParaRPr lang="en-US"/>
            </a:p>
          </p:txBody>
        </p:sp>
        <p:sp>
          <p:nvSpPr>
            <p:cNvPr id="7" name="TextBox 7"/>
            <p:cNvSpPr txBox="1"/>
            <p:nvPr/>
          </p:nvSpPr>
          <p:spPr>
            <a:xfrm>
              <a:off x="139700" y="120650"/>
              <a:ext cx="533400" cy="552450"/>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a:off x="15768687" y="-1502203"/>
            <a:ext cx="5440505" cy="5440505"/>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363636"/>
            </a:solidFill>
          </p:spPr>
          <p:txBody>
            <a:bodyPr/>
            <a:lstStyle/>
            <a:p>
              <a:endParaRPr lang="en-US"/>
            </a:p>
          </p:txBody>
        </p:sp>
        <p:sp>
          <p:nvSpPr>
            <p:cNvPr id="10" name="TextBox 10"/>
            <p:cNvSpPr txBox="1"/>
            <p:nvPr/>
          </p:nvSpPr>
          <p:spPr>
            <a:xfrm>
              <a:off x="139700" y="120650"/>
              <a:ext cx="533400" cy="552450"/>
            </a:xfrm>
            <a:prstGeom prst="rect">
              <a:avLst/>
            </a:prstGeom>
          </p:spPr>
          <p:txBody>
            <a:bodyPr lIns="50800" tIns="50800" rIns="50800" bIns="50800" rtlCol="0" anchor="ctr"/>
            <a:lstStyle/>
            <a:p>
              <a:pPr algn="ctr">
                <a:lnSpc>
                  <a:spcPts val="2859"/>
                </a:lnSpc>
              </a:pPr>
              <a:endParaRPr/>
            </a:p>
          </p:txBody>
        </p:sp>
      </p:grpSp>
      <p:grpSp>
        <p:nvGrpSpPr>
          <p:cNvPr id="11" name="Group 11"/>
          <p:cNvGrpSpPr/>
          <p:nvPr/>
        </p:nvGrpSpPr>
        <p:grpSpPr>
          <a:xfrm>
            <a:off x="11337617" y="-3006405"/>
            <a:ext cx="5440505" cy="5440505"/>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363636">
                <a:alpha val="50980"/>
              </a:srgbClr>
            </a:solidFill>
          </p:spPr>
          <p:txBody>
            <a:bodyPr/>
            <a:lstStyle/>
            <a:p>
              <a:endParaRPr lang="en-US"/>
            </a:p>
          </p:txBody>
        </p:sp>
        <p:sp>
          <p:nvSpPr>
            <p:cNvPr id="13" name="TextBox 13"/>
            <p:cNvSpPr txBox="1"/>
            <p:nvPr/>
          </p:nvSpPr>
          <p:spPr>
            <a:xfrm>
              <a:off x="139700" y="120650"/>
              <a:ext cx="533400" cy="552450"/>
            </a:xfrm>
            <a:prstGeom prst="rect">
              <a:avLst/>
            </a:prstGeom>
          </p:spPr>
          <p:txBody>
            <a:bodyPr lIns="50800" tIns="50800" rIns="50800" bIns="50800" rtlCol="0" anchor="ctr"/>
            <a:lstStyle/>
            <a:p>
              <a:pPr algn="ctr">
                <a:lnSpc>
                  <a:spcPts val="2859"/>
                </a:lnSpc>
              </a:pPr>
              <a:endParaRPr/>
            </a:p>
          </p:txBody>
        </p:sp>
      </p:grpSp>
      <p:sp>
        <p:nvSpPr>
          <p:cNvPr id="14" name="TextBox 14"/>
          <p:cNvSpPr txBox="1"/>
          <p:nvPr/>
        </p:nvSpPr>
        <p:spPr>
          <a:xfrm>
            <a:off x="1009412" y="3938301"/>
            <a:ext cx="11394473" cy="1162050"/>
          </a:xfrm>
          <a:prstGeom prst="rect">
            <a:avLst/>
          </a:prstGeom>
        </p:spPr>
        <p:txBody>
          <a:bodyPr lIns="0" tIns="0" rIns="0" bIns="0" rtlCol="0" anchor="t">
            <a:spAutoFit/>
          </a:bodyPr>
          <a:lstStyle/>
          <a:p>
            <a:pPr algn="l">
              <a:lnSpc>
                <a:spcPts val="9174"/>
              </a:lnSpc>
            </a:pPr>
            <a:r>
              <a:rPr lang="en-US" sz="7645" b="1">
                <a:solidFill>
                  <a:srgbClr val="1A1A1A"/>
                </a:solidFill>
                <a:latin typeface="DM Sans Bold"/>
                <a:ea typeface="DM Sans Bold"/>
                <a:cs typeface="DM Sans Bold"/>
                <a:sym typeface="DM Sans Bold"/>
              </a:rPr>
              <a:t>COMPLIANCE PATHS</a:t>
            </a:r>
          </a:p>
        </p:txBody>
      </p:sp>
      <p:grpSp>
        <p:nvGrpSpPr>
          <p:cNvPr id="15" name="Group 15"/>
          <p:cNvGrpSpPr/>
          <p:nvPr/>
        </p:nvGrpSpPr>
        <p:grpSpPr>
          <a:xfrm>
            <a:off x="-1710840" y="9267917"/>
            <a:ext cx="5440505" cy="5440505"/>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363636"/>
            </a:solidFill>
          </p:spPr>
          <p:txBody>
            <a:bodyPr/>
            <a:lstStyle/>
            <a:p>
              <a:endParaRPr lang="en-US"/>
            </a:p>
          </p:txBody>
        </p:sp>
        <p:sp>
          <p:nvSpPr>
            <p:cNvPr id="17" name="TextBox 17"/>
            <p:cNvSpPr txBox="1"/>
            <p:nvPr/>
          </p:nvSpPr>
          <p:spPr>
            <a:xfrm>
              <a:off x="139700" y="120650"/>
              <a:ext cx="533400" cy="552450"/>
            </a:xfrm>
            <a:prstGeom prst="rect">
              <a:avLst/>
            </a:prstGeom>
          </p:spPr>
          <p:txBody>
            <a:bodyPr lIns="50800" tIns="50800" rIns="50800" bIns="50800" rtlCol="0" anchor="ctr"/>
            <a:lstStyle/>
            <a:p>
              <a:pPr algn="ctr">
                <a:lnSpc>
                  <a:spcPts val="2859"/>
                </a:lnSpc>
              </a:pPr>
              <a:endParaRPr/>
            </a:p>
          </p:txBody>
        </p:sp>
      </p:grpSp>
      <p:grpSp>
        <p:nvGrpSpPr>
          <p:cNvPr id="18" name="Group 18"/>
          <p:cNvGrpSpPr/>
          <p:nvPr/>
        </p:nvGrpSpPr>
        <p:grpSpPr>
          <a:xfrm>
            <a:off x="1331687" y="6214290"/>
            <a:ext cx="5440505" cy="5440505"/>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363636"/>
            </a:solidFill>
          </p:spPr>
          <p:txBody>
            <a:bodyPr/>
            <a:lstStyle/>
            <a:p>
              <a:endParaRPr lang="en-US"/>
            </a:p>
          </p:txBody>
        </p:sp>
        <p:sp>
          <p:nvSpPr>
            <p:cNvPr id="20" name="TextBox 20"/>
            <p:cNvSpPr txBox="1"/>
            <p:nvPr/>
          </p:nvSpPr>
          <p:spPr>
            <a:xfrm>
              <a:off x="139700" y="120650"/>
              <a:ext cx="533400" cy="552450"/>
            </a:xfrm>
            <a:prstGeom prst="rect">
              <a:avLst/>
            </a:prstGeom>
          </p:spPr>
          <p:txBody>
            <a:bodyPr lIns="50800" tIns="50800" rIns="50800" bIns="50800" rtlCol="0" anchor="ctr"/>
            <a:lstStyle/>
            <a:p>
              <a:pPr algn="ctr">
                <a:lnSpc>
                  <a:spcPts val="2859"/>
                </a:lnSpc>
              </a:pPr>
              <a:endParaRPr/>
            </a:p>
          </p:txBody>
        </p:sp>
      </p:grpSp>
      <p:grpSp>
        <p:nvGrpSpPr>
          <p:cNvPr id="21" name="Group 21"/>
          <p:cNvGrpSpPr/>
          <p:nvPr/>
        </p:nvGrpSpPr>
        <p:grpSpPr>
          <a:xfrm>
            <a:off x="-3099383" y="4710088"/>
            <a:ext cx="5440505" cy="5440505"/>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363636">
                <a:alpha val="50980"/>
              </a:srgbClr>
            </a:solidFill>
          </p:spPr>
          <p:txBody>
            <a:bodyPr/>
            <a:lstStyle/>
            <a:p>
              <a:endParaRPr lang="en-US"/>
            </a:p>
          </p:txBody>
        </p:sp>
        <p:sp>
          <p:nvSpPr>
            <p:cNvPr id="23" name="TextBox 23"/>
            <p:cNvSpPr txBox="1"/>
            <p:nvPr/>
          </p:nvSpPr>
          <p:spPr>
            <a:xfrm>
              <a:off x="139700" y="120650"/>
              <a:ext cx="533400" cy="552450"/>
            </a:xfrm>
            <a:prstGeom prst="rect">
              <a:avLst/>
            </a:prstGeom>
          </p:spPr>
          <p:txBody>
            <a:bodyPr lIns="50800" tIns="50800" rIns="50800" bIns="50800" rtlCol="0" anchor="ctr"/>
            <a:lstStyle/>
            <a:p>
              <a:pPr algn="ctr">
                <a:lnSpc>
                  <a:spcPts val="2859"/>
                </a:lnSpc>
              </a:pPr>
              <a:endParaRPr/>
            </a:p>
          </p:txBody>
        </p:sp>
      </p:grpSp>
      <p:sp>
        <p:nvSpPr>
          <p:cNvPr id="24" name="Freeform 24"/>
          <p:cNvSpPr/>
          <p:nvPr/>
        </p:nvSpPr>
        <p:spPr>
          <a:xfrm>
            <a:off x="16557350" y="9258300"/>
            <a:ext cx="1403899" cy="714784"/>
          </a:xfrm>
          <a:custGeom>
            <a:avLst/>
            <a:gdLst/>
            <a:ahLst/>
            <a:cxnLst/>
            <a:rect l="l" t="t" r="r" b="b"/>
            <a:pathLst>
              <a:path w="1403899" h="714784">
                <a:moveTo>
                  <a:pt x="0" y="0"/>
                </a:moveTo>
                <a:lnTo>
                  <a:pt x="1403900" y="0"/>
                </a:lnTo>
                <a:lnTo>
                  <a:pt x="1403900" y="714784"/>
                </a:lnTo>
                <a:lnTo>
                  <a:pt x="0" y="714784"/>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334" t="-51132" r="-35282" b="-27052"/>
            </a:stretch>
          </a:blipFill>
        </p:spPr>
        <p:txBody>
          <a:bodyPr/>
          <a:lstStyle/>
          <a:p>
            <a:endParaRPr lang="en-US"/>
          </a:p>
        </p:txBody>
      </p:sp>
      <p:grpSp>
        <p:nvGrpSpPr>
          <p:cNvPr id="3" name="Group 3"/>
          <p:cNvGrpSpPr/>
          <p:nvPr/>
        </p:nvGrpSpPr>
        <p:grpSpPr>
          <a:xfrm>
            <a:off x="2103901" y="3464296"/>
            <a:ext cx="4083926" cy="5794004"/>
            <a:chOff x="0" y="0"/>
            <a:chExt cx="5445235" cy="7725338"/>
          </a:xfrm>
        </p:grpSpPr>
        <p:grpSp>
          <p:nvGrpSpPr>
            <p:cNvPr id="4" name="Group 4"/>
            <p:cNvGrpSpPr/>
            <p:nvPr/>
          </p:nvGrpSpPr>
          <p:grpSpPr>
            <a:xfrm>
              <a:off x="118" y="0"/>
              <a:ext cx="5444998" cy="7725338"/>
              <a:chOff x="0" y="0"/>
              <a:chExt cx="1075555" cy="1525993"/>
            </a:xfrm>
          </p:grpSpPr>
          <p:sp>
            <p:nvSpPr>
              <p:cNvPr id="5" name="Freeform 5"/>
              <p:cNvSpPr/>
              <p:nvPr/>
            </p:nvSpPr>
            <p:spPr>
              <a:xfrm>
                <a:off x="0" y="0"/>
                <a:ext cx="1075555" cy="1525993"/>
              </a:xfrm>
              <a:custGeom>
                <a:avLst/>
                <a:gdLst/>
                <a:ahLst/>
                <a:cxnLst/>
                <a:rect l="l" t="t" r="r" b="b"/>
                <a:pathLst>
                  <a:path w="1075555" h="1525993">
                    <a:moveTo>
                      <a:pt x="58769" y="0"/>
                    </a:moveTo>
                    <a:lnTo>
                      <a:pt x="1016786" y="0"/>
                    </a:lnTo>
                    <a:cubicBezTo>
                      <a:pt x="1049243" y="0"/>
                      <a:pt x="1075555" y="26312"/>
                      <a:pt x="1075555" y="58769"/>
                    </a:cubicBezTo>
                    <a:lnTo>
                      <a:pt x="1075555" y="1467223"/>
                    </a:lnTo>
                    <a:cubicBezTo>
                      <a:pt x="1075555" y="1499681"/>
                      <a:pt x="1049243" y="1525993"/>
                      <a:pt x="1016786" y="1525993"/>
                    </a:cubicBezTo>
                    <a:lnTo>
                      <a:pt x="58769" y="1525993"/>
                    </a:lnTo>
                    <a:cubicBezTo>
                      <a:pt x="26312" y="1525993"/>
                      <a:pt x="0" y="1499681"/>
                      <a:pt x="0" y="1467223"/>
                    </a:cubicBezTo>
                    <a:lnTo>
                      <a:pt x="0" y="58769"/>
                    </a:lnTo>
                    <a:cubicBezTo>
                      <a:pt x="0" y="26312"/>
                      <a:pt x="26312" y="0"/>
                      <a:pt x="58769" y="0"/>
                    </a:cubicBezTo>
                    <a:close/>
                  </a:path>
                </a:pathLst>
              </a:custGeom>
              <a:solidFill>
                <a:srgbClr val="FFFFFF">
                  <a:alpha val="98824"/>
                </a:srgbClr>
              </a:solidFill>
            </p:spPr>
            <p:txBody>
              <a:bodyPr/>
              <a:lstStyle/>
              <a:p>
                <a:endParaRPr lang="en-US"/>
              </a:p>
            </p:txBody>
          </p:sp>
          <p:sp>
            <p:nvSpPr>
              <p:cNvPr id="6" name="TextBox 6"/>
              <p:cNvSpPr txBox="1"/>
              <p:nvPr/>
            </p:nvSpPr>
            <p:spPr>
              <a:xfrm>
                <a:off x="0" y="-19050"/>
                <a:ext cx="1075555" cy="1545043"/>
              </a:xfrm>
              <a:prstGeom prst="rect">
                <a:avLst/>
              </a:prstGeom>
            </p:spPr>
            <p:txBody>
              <a:bodyPr lIns="50800" tIns="50800" rIns="50800" bIns="50800" rtlCol="0" anchor="ctr"/>
              <a:lstStyle/>
              <a:p>
                <a:pPr algn="ctr">
                  <a:lnSpc>
                    <a:spcPts val="2859"/>
                  </a:lnSpc>
                </a:pPr>
                <a:endParaRPr/>
              </a:p>
            </p:txBody>
          </p:sp>
        </p:grpSp>
        <p:sp>
          <p:nvSpPr>
            <p:cNvPr id="7" name="AutoShape 7"/>
            <p:cNvSpPr/>
            <p:nvPr/>
          </p:nvSpPr>
          <p:spPr>
            <a:xfrm rot="16036">
              <a:off x="89" y="2057963"/>
              <a:ext cx="5445058" cy="0"/>
            </a:xfrm>
            <a:prstGeom prst="line">
              <a:avLst/>
            </a:prstGeom>
            <a:ln w="50800" cap="flat">
              <a:solidFill>
                <a:srgbClr val="000000"/>
              </a:solidFill>
              <a:prstDash val="solid"/>
              <a:headEnd type="none" w="sm" len="sm"/>
              <a:tailEnd type="none" w="sm" len="sm"/>
            </a:ln>
          </p:spPr>
          <p:txBody>
            <a:bodyPr/>
            <a:lstStyle/>
            <a:p>
              <a:endParaRPr lang="en-US"/>
            </a:p>
          </p:txBody>
        </p:sp>
      </p:grpSp>
      <p:grpSp>
        <p:nvGrpSpPr>
          <p:cNvPr id="8" name="Group 8"/>
          <p:cNvGrpSpPr/>
          <p:nvPr/>
        </p:nvGrpSpPr>
        <p:grpSpPr>
          <a:xfrm>
            <a:off x="7102037" y="3464296"/>
            <a:ext cx="4083926" cy="5794004"/>
            <a:chOff x="0" y="0"/>
            <a:chExt cx="5445235" cy="7725338"/>
          </a:xfrm>
        </p:grpSpPr>
        <p:grpSp>
          <p:nvGrpSpPr>
            <p:cNvPr id="9" name="Group 9"/>
            <p:cNvGrpSpPr/>
            <p:nvPr/>
          </p:nvGrpSpPr>
          <p:grpSpPr>
            <a:xfrm>
              <a:off x="118" y="0"/>
              <a:ext cx="5444998" cy="7725338"/>
              <a:chOff x="0" y="0"/>
              <a:chExt cx="1075555" cy="1525993"/>
            </a:xfrm>
          </p:grpSpPr>
          <p:sp>
            <p:nvSpPr>
              <p:cNvPr id="10" name="Freeform 10"/>
              <p:cNvSpPr/>
              <p:nvPr/>
            </p:nvSpPr>
            <p:spPr>
              <a:xfrm>
                <a:off x="0" y="0"/>
                <a:ext cx="1075555" cy="1525993"/>
              </a:xfrm>
              <a:custGeom>
                <a:avLst/>
                <a:gdLst/>
                <a:ahLst/>
                <a:cxnLst/>
                <a:rect l="l" t="t" r="r" b="b"/>
                <a:pathLst>
                  <a:path w="1075555" h="1525993">
                    <a:moveTo>
                      <a:pt x="58769" y="0"/>
                    </a:moveTo>
                    <a:lnTo>
                      <a:pt x="1016786" y="0"/>
                    </a:lnTo>
                    <a:cubicBezTo>
                      <a:pt x="1049243" y="0"/>
                      <a:pt x="1075555" y="26312"/>
                      <a:pt x="1075555" y="58769"/>
                    </a:cubicBezTo>
                    <a:lnTo>
                      <a:pt x="1075555" y="1467223"/>
                    </a:lnTo>
                    <a:cubicBezTo>
                      <a:pt x="1075555" y="1499681"/>
                      <a:pt x="1049243" y="1525993"/>
                      <a:pt x="1016786" y="1525993"/>
                    </a:cubicBezTo>
                    <a:lnTo>
                      <a:pt x="58769" y="1525993"/>
                    </a:lnTo>
                    <a:cubicBezTo>
                      <a:pt x="26312" y="1525993"/>
                      <a:pt x="0" y="1499681"/>
                      <a:pt x="0" y="1467223"/>
                    </a:cubicBezTo>
                    <a:lnTo>
                      <a:pt x="0" y="58769"/>
                    </a:lnTo>
                    <a:cubicBezTo>
                      <a:pt x="0" y="26312"/>
                      <a:pt x="26312" y="0"/>
                      <a:pt x="58769" y="0"/>
                    </a:cubicBezTo>
                    <a:close/>
                  </a:path>
                </a:pathLst>
              </a:custGeom>
              <a:solidFill>
                <a:srgbClr val="FFFFFF">
                  <a:alpha val="98824"/>
                </a:srgbClr>
              </a:solidFill>
            </p:spPr>
            <p:txBody>
              <a:bodyPr/>
              <a:lstStyle/>
              <a:p>
                <a:endParaRPr lang="en-US"/>
              </a:p>
            </p:txBody>
          </p:sp>
          <p:sp>
            <p:nvSpPr>
              <p:cNvPr id="11" name="TextBox 11"/>
              <p:cNvSpPr txBox="1"/>
              <p:nvPr/>
            </p:nvSpPr>
            <p:spPr>
              <a:xfrm>
                <a:off x="0" y="-19050"/>
                <a:ext cx="1075555" cy="1545043"/>
              </a:xfrm>
              <a:prstGeom prst="rect">
                <a:avLst/>
              </a:prstGeom>
            </p:spPr>
            <p:txBody>
              <a:bodyPr lIns="50800" tIns="50800" rIns="50800" bIns="50800" rtlCol="0" anchor="ctr"/>
              <a:lstStyle/>
              <a:p>
                <a:pPr algn="ctr">
                  <a:lnSpc>
                    <a:spcPts val="2859"/>
                  </a:lnSpc>
                </a:pPr>
                <a:endParaRPr/>
              </a:p>
            </p:txBody>
          </p:sp>
        </p:grpSp>
        <p:sp>
          <p:nvSpPr>
            <p:cNvPr id="12" name="AutoShape 12"/>
            <p:cNvSpPr/>
            <p:nvPr/>
          </p:nvSpPr>
          <p:spPr>
            <a:xfrm rot="16036">
              <a:off x="89" y="2057963"/>
              <a:ext cx="5445058" cy="0"/>
            </a:xfrm>
            <a:prstGeom prst="line">
              <a:avLst/>
            </a:prstGeom>
            <a:ln w="50800" cap="flat">
              <a:solidFill>
                <a:srgbClr val="000000"/>
              </a:solidFill>
              <a:prstDash val="solid"/>
              <a:headEnd type="none" w="sm" len="sm"/>
              <a:tailEnd type="none" w="sm" len="sm"/>
            </a:ln>
          </p:spPr>
          <p:txBody>
            <a:bodyPr/>
            <a:lstStyle/>
            <a:p>
              <a:endParaRPr lang="en-US"/>
            </a:p>
          </p:txBody>
        </p:sp>
      </p:grpSp>
      <p:grpSp>
        <p:nvGrpSpPr>
          <p:cNvPr id="13" name="Group 13"/>
          <p:cNvGrpSpPr/>
          <p:nvPr/>
        </p:nvGrpSpPr>
        <p:grpSpPr>
          <a:xfrm>
            <a:off x="12100363" y="3464296"/>
            <a:ext cx="4083926" cy="5794004"/>
            <a:chOff x="0" y="0"/>
            <a:chExt cx="5445235" cy="7725338"/>
          </a:xfrm>
        </p:grpSpPr>
        <p:grpSp>
          <p:nvGrpSpPr>
            <p:cNvPr id="14" name="Group 14"/>
            <p:cNvGrpSpPr/>
            <p:nvPr/>
          </p:nvGrpSpPr>
          <p:grpSpPr>
            <a:xfrm>
              <a:off x="118" y="0"/>
              <a:ext cx="5444998" cy="7725338"/>
              <a:chOff x="0" y="0"/>
              <a:chExt cx="1075555" cy="1525993"/>
            </a:xfrm>
          </p:grpSpPr>
          <p:sp>
            <p:nvSpPr>
              <p:cNvPr id="15" name="Freeform 15"/>
              <p:cNvSpPr/>
              <p:nvPr/>
            </p:nvSpPr>
            <p:spPr>
              <a:xfrm>
                <a:off x="0" y="0"/>
                <a:ext cx="1075555" cy="1525993"/>
              </a:xfrm>
              <a:custGeom>
                <a:avLst/>
                <a:gdLst/>
                <a:ahLst/>
                <a:cxnLst/>
                <a:rect l="l" t="t" r="r" b="b"/>
                <a:pathLst>
                  <a:path w="1075555" h="1525993">
                    <a:moveTo>
                      <a:pt x="58769" y="0"/>
                    </a:moveTo>
                    <a:lnTo>
                      <a:pt x="1016786" y="0"/>
                    </a:lnTo>
                    <a:cubicBezTo>
                      <a:pt x="1049243" y="0"/>
                      <a:pt x="1075555" y="26312"/>
                      <a:pt x="1075555" y="58769"/>
                    </a:cubicBezTo>
                    <a:lnTo>
                      <a:pt x="1075555" y="1467223"/>
                    </a:lnTo>
                    <a:cubicBezTo>
                      <a:pt x="1075555" y="1499681"/>
                      <a:pt x="1049243" y="1525993"/>
                      <a:pt x="1016786" y="1525993"/>
                    </a:cubicBezTo>
                    <a:lnTo>
                      <a:pt x="58769" y="1525993"/>
                    </a:lnTo>
                    <a:cubicBezTo>
                      <a:pt x="26312" y="1525993"/>
                      <a:pt x="0" y="1499681"/>
                      <a:pt x="0" y="1467223"/>
                    </a:cubicBezTo>
                    <a:lnTo>
                      <a:pt x="0" y="58769"/>
                    </a:lnTo>
                    <a:cubicBezTo>
                      <a:pt x="0" y="26312"/>
                      <a:pt x="26312" y="0"/>
                      <a:pt x="58769" y="0"/>
                    </a:cubicBezTo>
                    <a:close/>
                  </a:path>
                </a:pathLst>
              </a:custGeom>
              <a:solidFill>
                <a:srgbClr val="FFFFFF">
                  <a:alpha val="98824"/>
                </a:srgbClr>
              </a:solidFill>
            </p:spPr>
            <p:txBody>
              <a:bodyPr/>
              <a:lstStyle/>
              <a:p>
                <a:endParaRPr lang="en-US"/>
              </a:p>
            </p:txBody>
          </p:sp>
          <p:sp>
            <p:nvSpPr>
              <p:cNvPr id="16" name="TextBox 16"/>
              <p:cNvSpPr txBox="1"/>
              <p:nvPr/>
            </p:nvSpPr>
            <p:spPr>
              <a:xfrm>
                <a:off x="0" y="-19050"/>
                <a:ext cx="1075555" cy="1545043"/>
              </a:xfrm>
              <a:prstGeom prst="rect">
                <a:avLst/>
              </a:prstGeom>
            </p:spPr>
            <p:txBody>
              <a:bodyPr lIns="50800" tIns="50800" rIns="50800" bIns="50800" rtlCol="0" anchor="ctr"/>
              <a:lstStyle/>
              <a:p>
                <a:pPr algn="ctr">
                  <a:lnSpc>
                    <a:spcPts val="2859"/>
                  </a:lnSpc>
                </a:pPr>
                <a:endParaRPr/>
              </a:p>
            </p:txBody>
          </p:sp>
        </p:grpSp>
        <p:sp>
          <p:nvSpPr>
            <p:cNvPr id="17" name="AutoShape 17"/>
            <p:cNvSpPr/>
            <p:nvPr/>
          </p:nvSpPr>
          <p:spPr>
            <a:xfrm rot="16036">
              <a:off x="89" y="2057963"/>
              <a:ext cx="5445058" cy="0"/>
            </a:xfrm>
            <a:prstGeom prst="line">
              <a:avLst/>
            </a:prstGeom>
            <a:ln w="50800" cap="flat">
              <a:solidFill>
                <a:srgbClr val="000000"/>
              </a:solidFill>
              <a:prstDash val="solid"/>
              <a:headEnd type="none" w="sm" len="sm"/>
              <a:tailEnd type="none" w="sm" len="sm"/>
            </a:ln>
          </p:spPr>
          <p:txBody>
            <a:bodyPr/>
            <a:lstStyle/>
            <a:p>
              <a:endParaRPr lang="en-US"/>
            </a:p>
          </p:txBody>
        </p:sp>
      </p:grpSp>
      <p:sp>
        <p:nvSpPr>
          <p:cNvPr id="18" name="Freeform 18"/>
          <p:cNvSpPr/>
          <p:nvPr/>
        </p:nvSpPr>
        <p:spPr>
          <a:xfrm>
            <a:off x="6391998" y="6116278"/>
            <a:ext cx="505867" cy="505867"/>
          </a:xfrm>
          <a:custGeom>
            <a:avLst/>
            <a:gdLst/>
            <a:ahLst/>
            <a:cxnLst/>
            <a:rect l="l" t="t" r="r" b="b"/>
            <a:pathLst>
              <a:path w="505867" h="505867">
                <a:moveTo>
                  <a:pt x="0" y="0"/>
                </a:moveTo>
                <a:lnTo>
                  <a:pt x="505868" y="0"/>
                </a:lnTo>
                <a:lnTo>
                  <a:pt x="505868" y="505867"/>
                </a:lnTo>
                <a:lnTo>
                  <a:pt x="0" y="5058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9" name="Freeform 19"/>
          <p:cNvSpPr/>
          <p:nvPr/>
        </p:nvSpPr>
        <p:spPr>
          <a:xfrm>
            <a:off x="11385988" y="6116278"/>
            <a:ext cx="505867" cy="505867"/>
          </a:xfrm>
          <a:custGeom>
            <a:avLst/>
            <a:gdLst/>
            <a:ahLst/>
            <a:cxnLst/>
            <a:rect l="l" t="t" r="r" b="b"/>
            <a:pathLst>
              <a:path w="505867" h="505867">
                <a:moveTo>
                  <a:pt x="0" y="0"/>
                </a:moveTo>
                <a:lnTo>
                  <a:pt x="505868" y="0"/>
                </a:lnTo>
                <a:lnTo>
                  <a:pt x="505868" y="505867"/>
                </a:lnTo>
                <a:lnTo>
                  <a:pt x="0" y="5058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TextBox 20"/>
          <p:cNvSpPr txBox="1"/>
          <p:nvPr/>
        </p:nvSpPr>
        <p:spPr>
          <a:xfrm>
            <a:off x="1121443" y="1106847"/>
            <a:ext cx="16045113" cy="1238250"/>
          </a:xfrm>
          <a:prstGeom prst="rect">
            <a:avLst/>
          </a:prstGeom>
        </p:spPr>
        <p:txBody>
          <a:bodyPr lIns="0" tIns="0" rIns="0" bIns="0" rtlCol="0" anchor="t">
            <a:spAutoFit/>
          </a:bodyPr>
          <a:lstStyle/>
          <a:p>
            <a:pPr marL="0" lvl="0" indent="0" algn="ctr">
              <a:lnSpc>
                <a:spcPts val="9777"/>
              </a:lnSpc>
              <a:spcBef>
                <a:spcPct val="0"/>
              </a:spcBef>
            </a:pPr>
            <a:r>
              <a:rPr lang="en-US" sz="8147" b="1">
                <a:solidFill>
                  <a:srgbClr val="FFFFFF"/>
                </a:solidFill>
                <a:latin typeface="Neue Montreal Medium"/>
                <a:ea typeface="Neue Montreal Medium"/>
                <a:cs typeface="Neue Montreal Medium"/>
                <a:sym typeface="Neue Montreal Medium"/>
              </a:rPr>
              <a:t>PRESCRIPTIVE COMPLIANCE</a:t>
            </a:r>
          </a:p>
        </p:txBody>
      </p:sp>
      <p:sp>
        <p:nvSpPr>
          <p:cNvPr id="21" name="TextBox 21"/>
          <p:cNvSpPr txBox="1"/>
          <p:nvPr/>
        </p:nvSpPr>
        <p:spPr>
          <a:xfrm>
            <a:off x="2551917" y="2267454"/>
            <a:ext cx="13184166" cy="466402"/>
          </a:xfrm>
          <a:prstGeom prst="rect">
            <a:avLst/>
          </a:prstGeom>
        </p:spPr>
        <p:txBody>
          <a:bodyPr lIns="0" tIns="0" rIns="0" bIns="0" rtlCol="0" anchor="t">
            <a:spAutoFit/>
          </a:bodyPr>
          <a:lstStyle/>
          <a:p>
            <a:pPr algn="ctr">
              <a:lnSpc>
                <a:spcPts val="3873"/>
              </a:lnSpc>
            </a:pPr>
            <a:r>
              <a:rPr lang="en-US" sz="2582">
                <a:solidFill>
                  <a:srgbClr val="FFFFFF"/>
                </a:solidFill>
                <a:latin typeface="Montserrat"/>
                <a:ea typeface="Montserrat"/>
                <a:cs typeface="Montserrat"/>
                <a:sym typeface="Montserrat"/>
              </a:rPr>
              <a:t>Requires compliance with all prescriptive &amp; mandatory requirements.</a:t>
            </a:r>
          </a:p>
        </p:txBody>
      </p:sp>
      <p:sp>
        <p:nvSpPr>
          <p:cNvPr id="22" name="TextBox 22"/>
          <p:cNvSpPr txBox="1"/>
          <p:nvPr/>
        </p:nvSpPr>
        <p:spPr>
          <a:xfrm>
            <a:off x="2273183" y="3757991"/>
            <a:ext cx="3745362" cy="889635"/>
          </a:xfrm>
          <a:prstGeom prst="rect">
            <a:avLst/>
          </a:prstGeom>
        </p:spPr>
        <p:txBody>
          <a:bodyPr lIns="0" tIns="0" rIns="0" bIns="0" rtlCol="0" anchor="t">
            <a:spAutoFit/>
          </a:bodyPr>
          <a:lstStyle/>
          <a:p>
            <a:pPr algn="ctr">
              <a:lnSpc>
                <a:spcPts val="3600"/>
              </a:lnSpc>
            </a:pPr>
            <a:r>
              <a:rPr lang="en-US" sz="2400" b="1">
                <a:solidFill>
                  <a:srgbClr val="000000"/>
                </a:solidFill>
                <a:latin typeface="Montserrat Bold"/>
                <a:ea typeface="Montserrat Bold"/>
                <a:cs typeface="Montserrat Bold"/>
                <a:sym typeface="Montserrat Bold"/>
              </a:rPr>
              <a:t>Mandatory Requirements</a:t>
            </a:r>
          </a:p>
        </p:txBody>
      </p:sp>
      <p:sp>
        <p:nvSpPr>
          <p:cNvPr id="23" name="TextBox 23"/>
          <p:cNvSpPr txBox="1"/>
          <p:nvPr/>
        </p:nvSpPr>
        <p:spPr>
          <a:xfrm>
            <a:off x="7271319" y="3757991"/>
            <a:ext cx="3745362" cy="889635"/>
          </a:xfrm>
          <a:prstGeom prst="rect">
            <a:avLst/>
          </a:prstGeom>
        </p:spPr>
        <p:txBody>
          <a:bodyPr lIns="0" tIns="0" rIns="0" bIns="0" rtlCol="0" anchor="t">
            <a:spAutoFit/>
          </a:bodyPr>
          <a:lstStyle/>
          <a:p>
            <a:pPr algn="ctr">
              <a:lnSpc>
                <a:spcPts val="3600"/>
              </a:lnSpc>
            </a:pPr>
            <a:r>
              <a:rPr lang="en-US" sz="2400" b="1">
                <a:solidFill>
                  <a:srgbClr val="000000"/>
                </a:solidFill>
                <a:latin typeface="Montserrat Bold"/>
                <a:ea typeface="Montserrat Bold"/>
                <a:cs typeface="Montserrat Bold"/>
                <a:sym typeface="Montserrat Bold"/>
              </a:rPr>
              <a:t>UA Calculation &amp; Lighting Tradeoffs</a:t>
            </a:r>
          </a:p>
        </p:txBody>
      </p:sp>
      <p:sp>
        <p:nvSpPr>
          <p:cNvPr id="24" name="TextBox 24"/>
          <p:cNvSpPr txBox="1"/>
          <p:nvPr/>
        </p:nvSpPr>
        <p:spPr>
          <a:xfrm>
            <a:off x="7379276" y="6194487"/>
            <a:ext cx="3529449" cy="807691"/>
          </a:xfrm>
          <a:prstGeom prst="rect">
            <a:avLst/>
          </a:prstGeom>
        </p:spPr>
        <p:txBody>
          <a:bodyPr lIns="0" tIns="0" rIns="0" bIns="0" rtlCol="0" anchor="t">
            <a:spAutoFit/>
          </a:bodyPr>
          <a:lstStyle/>
          <a:p>
            <a:pPr algn="ctr">
              <a:lnSpc>
                <a:spcPts val="3256"/>
              </a:lnSpc>
            </a:pPr>
            <a:r>
              <a:rPr lang="en-US" sz="2326" u="sng">
                <a:solidFill>
                  <a:srgbClr val="100F0D"/>
                </a:solidFill>
                <a:latin typeface="Muli"/>
                <a:ea typeface="Muli"/>
                <a:cs typeface="Muli"/>
                <a:sym typeface="Muli"/>
              </a:rPr>
              <a:t>2024 COMCheck</a:t>
            </a:r>
            <a:r>
              <a:rPr lang="en-US" sz="2326">
                <a:solidFill>
                  <a:srgbClr val="100F0D"/>
                </a:solidFill>
                <a:latin typeface="Muli"/>
                <a:ea typeface="Muli"/>
                <a:cs typeface="Muli"/>
                <a:sym typeface="Muli"/>
              </a:rPr>
              <a:t> is</a:t>
            </a:r>
          </a:p>
          <a:p>
            <a:pPr algn="ctr">
              <a:lnSpc>
                <a:spcPts val="3256"/>
              </a:lnSpc>
            </a:pPr>
            <a:r>
              <a:rPr lang="en-US" sz="2326">
                <a:solidFill>
                  <a:srgbClr val="100F0D"/>
                </a:solidFill>
                <a:latin typeface="Muli"/>
                <a:ea typeface="Muli"/>
                <a:cs typeface="Muli"/>
                <a:sym typeface="Muli"/>
              </a:rPr>
              <a:t> now available!      </a:t>
            </a:r>
          </a:p>
        </p:txBody>
      </p:sp>
      <p:sp>
        <p:nvSpPr>
          <p:cNvPr id="25" name="TextBox 25"/>
          <p:cNvSpPr txBox="1"/>
          <p:nvPr/>
        </p:nvSpPr>
        <p:spPr>
          <a:xfrm>
            <a:off x="12269645" y="3588447"/>
            <a:ext cx="3745362" cy="1346835"/>
          </a:xfrm>
          <a:prstGeom prst="rect">
            <a:avLst/>
          </a:prstGeom>
        </p:spPr>
        <p:txBody>
          <a:bodyPr lIns="0" tIns="0" rIns="0" bIns="0" rtlCol="0" anchor="t">
            <a:spAutoFit/>
          </a:bodyPr>
          <a:lstStyle/>
          <a:p>
            <a:pPr algn="ctr">
              <a:lnSpc>
                <a:spcPts val="3600"/>
              </a:lnSpc>
            </a:pPr>
            <a:r>
              <a:rPr lang="en-US" sz="2400" b="1">
                <a:solidFill>
                  <a:srgbClr val="000000"/>
                </a:solidFill>
                <a:latin typeface="Montserrat Bold"/>
                <a:ea typeface="Montserrat Bold"/>
                <a:cs typeface="Montserrat Bold"/>
                <a:sym typeface="Montserrat Bold"/>
              </a:rPr>
              <a:t>C406 Additional Efficiency Requirements Points</a:t>
            </a:r>
          </a:p>
        </p:txBody>
      </p:sp>
      <p:sp>
        <p:nvSpPr>
          <p:cNvPr id="26" name="TextBox 26"/>
          <p:cNvSpPr txBox="1"/>
          <p:nvPr/>
        </p:nvSpPr>
        <p:spPr>
          <a:xfrm>
            <a:off x="12377602" y="5989699"/>
            <a:ext cx="3529449" cy="1217266"/>
          </a:xfrm>
          <a:prstGeom prst="rect">
            <a:avLst/>
          </a:prstGeom>
        </p:spPr>
        <p:txBody>
          <a:bodyPr lIns="0" tIns="0" rIns="0" bIns="0" rtlCol="0" anchor="t">
            <a:spAutoFit/>
          </a:bodyPr>
          <a:lstStyle/>
          <a:p>
            <a:pPr algn="ctr">
              <a:lnSpc>
                <a:spcPts val="3256"/>
              </a:lnSpc>
            </a:pPr>
            <a:r>
              <a:rPr lang="en-US" sz="2326">
                <a:solidFill>
                  <a:srgbClr val="100F0D"/>
                </a:solidFill>
                <a:latin typeface="Muli"/>
                <a:ea typeface="Muli"/>
                <a:cs typeface="Muli"/>
                <a:sym typeface="Muli"/>
              </a:rPr>
              <a:t>New: Renewable and Load Management Requirements</a:t>
            </a:r>
          </a:p>
        </p:txBody>
      </p:sp>
      <p:sp>
        <p:nvSpPr>
          <p:cNvPr id="27" name="Freeform 27"/>
          <p:cNvSpPr/>
          <p:nvPr/>
        </p:nvSpPr>
        <p:spPr>
          <a:xfrm>
            <a:off x="16679105" y="9372600"/>
            <a:ext cx="1312790" cy="669772"/>
          </a:xfrm>
          <a:custGeom>
            <a:avLst/>
            <a:gdLst/>
            <a:ahLst/>
            <a:cxnLst/>
            <a:rect l="l" t="t" r="r" b="b"/>
            <a:pathLst>
              <a:path w="1312790" h="669772">
                <a:moveTo>
                  <a:pt x="0" y="0"/>
                </a:moveTo>
                <a:lnTo>
                  <a:pt x="1312790" y="0"/>
                </a:lnTo>
                <a:lnTo>
                  <a:pt x="1312790" y="669772"/>
                </a:lnTo>
                <a:lnTo>
                  <a:pt x="0" y="669772"/>
                </a:lnTo>
                <a:lnTo>
                  <a:pt x="0" y="0"/>
                </a:lnTo>
                <a:close/>
              </a:path>
            </a:pathLst>
          </a:custGeom>
          <a:blipFill>
            <a:blip r:embed="rId5"/>
            <a:stretch>
              <a:fillRect/>
            </a:stretch>
          </a:blipFill>
        </p:spPr>
        <p:txBody>
          <a:bodyPr/>
          <a:lstStyle/>
          <a:p>
            <a:endParaRPr lang="en-US"/>
          </a:p>
        </p:txBody>
      </p:sp>
      <p:sp>
        <p:nvSpPr>
          <p:cNvPr id="28" name="TextBox 28"/>
          <p:cNvSpPr txBox="1"/>
          <p:nvPr/>
        </p:nvSpPr>
        <p:spPr>
          <a:xfrm>
            <a:off x="2376775" y="6194487"/>
            <a:ext cx="3529449" cy="811889"/>
          </a:xfrm>
          <a:prstGeom prst="rect">
            <a:avLst/>
          </a:prstGeom>
        </p:spPr>
        <p:txBody>
          <a:bodyPr lIns="0" tIns="0" rIns="0" bIns="0" rtlCol="0" anchor="t">
            <a:spAutoFit/>
          </a:bodyPr>
          <a:lstStyle/>
          <a:p>
            <a:pPr algn="ctr">
              <a:lnSpc>
                <a:spcPts val="3256"/>
              </a:lnSpc>
            </a:pPr>
            <a:r>
              <a:rPr lang="en-US" sz="2326" dirty="0">
                <a:solidFill>
                  <a:srgbClr val="100F0D"/>
                </a:solidFill>
                <a:latin typeface="Muli"/>
                <a:ea typeface="Muli"/>
                <a:cs typeface="Muli"/>
                <a:sym typeface="Muli"/>
              </a:rPr>
              <a:t>Section C402 - C406  and C408 (</a:t>
            </a:r>
            <a:r>
              <a:rPr lang="en-US" sz="2326" dirty="0" err="1">
                <a:solidFill>
                  <a:srgbClr val="100F0D"/>
                </a:solidFill>
                <a:latin typeface="Muli"/>
                <a:ea typeface="Muli"/>
                <a:cs typeface="Muli"/>
                <a:sym typeface="Muli"/>
              </a:rPr>
              <a:t>Cx</a:t>
            </a:r>
            <a:r>
              <a:rPr lang="en-US" sz="2326" dirty="0">
                <a:solidFill>
                  <a:srgbClr val="100F0D"/>
                </a:solidFill>
                <a:latin typeface="Muli"/>
                <a:ea typeface="Muli"/>
                <a:cs typeface="Muli"/>
                <a:sym typeface="Muli"/>
              </a:rPr>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A1F82-6B4A-729A-FF54-9EF9DD15C451}"/>
            </a:ext>
          </a:extLst>
        </p:cNvPr>
        <p:cNvGrpSpPr/>
        <p:nvPr/>
      </p:nvGrpSpPr>
      <p:grpSpPr>
        <a:xfrm>
          <a:off x="0" y="0"/>
          <a:ext cx="0" cy="0"/>
          <a:chOff x="0" y="0"/>
          <a:chExt cx="0" cy="0"/>
        </a:xfrm>
      </p:grpSpPr>
      <p:sp>
        <p:nvSpPr>
          <p:cNvPr id="8" name="TextBox 8">
            <a:extLst>
              <a:ext uri="{FF2B5EF4-FFF2-40B4-BE49-F238E27FC236}">
                <a16:creationId xmlns:a16="http://schemas.microsoft.com/office/drawing/2014/main" id="{43F609E3-D8C2-0803-9C63-EE0AF60E4872}"/>
              </a:ext>
            </a:extLst>
          </p:cNvPr>
          <p:cNvSpPr txBox="1"/>
          <p:nvPr/>
        </p:nvSpPr>
        <p:spPr>
          <a:xfrm>
            <a:off x="7301465" y="1019175"/>
            <a:ext cx="9957835" cy="1051570"/>
          </a:xfrm>
          <a:prstGeom prst="rect">
            <a:avLst/>
          </a:prstGeom>
        </p:spPr>
        <p:txBody>
          <a:bodyPr lIns="0" tIns="0" rIns="0" bIns="0" rtlCol="0" anchor="t">
            <a:spAutoFit/>
          </a:bodyPr>
          <a:lstStyle/>
          <a:p>
            <a:pPr marL="0" lvl="0" indent="0" algn="r">
              <a:lnSpc>
                <a:spcPts val="8233"/>
              </a:lnSpc>
              <a:spcBef>
                <a:spcPct val="0"/>
              </a:spcBef>
            </a:pPr>
            <a:r>
              <a:rPr lang="en-US" sz="6861" b="1" dirty="0">
                <a:solidFill>
                  <a:srgbClr val="1A1A1A"/>
                </a:solidFill>
                <a:latin typeface="Neue Montreal Medium"/>
                <a:ea typeface="Neue Montreal Medium"/>
                <a:cs typeface="Neue Montreal Medium"/>
                <a:sym typeface="Neue Montreal Medium"/>
              </a:rPr>
              <a:t>2024 </a:t>
            </a:r>
            <a:r>
              <a:rPr lang="en-US" sz="6861" b="1" dirty="0" err="1">
                <a:solidFill>
                  <a:srgbClr val="1A1A1A"/>
                </a:solidFill>
                <a:latin typeface="Neue Montreal Medium"/>
                <a:ea typeface="Neue Montreal Medium"/>
                <a:cs typeface="Neue Montreal Medium"/>
                <a:sym typeface="Neue Montreal Medium"/>
              </a:rPr>
              <a:t>COMCheck</a:t>
            </a:r>
            <a:endParaRPr lang="en-US" sz="6861" b="1" dirty="0">
              <a:solidFill>
                <a:srgbClr val="1A1A1A"/>
              </a:solidFill>
              <a:latin typeface="Neue Montreal Medium"/>
              <a:ea typeface="Neue Montreal Medium"/>
              <a:cs typeface="Neue Montreal Medium"/>
              <a:sym typeface="Neue Montreal Medium"/>
            </a:endParaRPr>
          </a:p>
        </p:txBody>
      </p:sp>
      <p:sp>
        <p:nvSpPr>
          <p:cNvPr id="16" name="AutoShape 16">
            <a:extLst>
              <a:ext uri="{FF2B5EF4-FFF2-40B4-BE49-F238E27FC236}">
                <a16:creationId xmlns:a16="http://schemas.microsoft.com/office/drawing/2014/main" id="{ABD94E5F-F389-9B9D-14B8-78276CFC7409}"/>
              </a:ext>
            </a:extLst>
          </p:cNvPr>
          <p:cNvSpPr/>
          <p:nvPr/>
        </p:nvSpPr>
        <p:spPr>
          <a:xfrm>
            <a:off x="8245684" y="818677"/>
            <a:ext cx="9013616" cy="5236"/>
          </a:xfrm>
          <a:prstGeom prst="line">
            <a:avLst/>
          </a:prstGeom>
          <a:ln w="9525" cap="rnd">
            <a:solidFill>
              <a:srgbClr val="000000"/>
            </a:solidFill>
            <a:prstDash val="solid"/>
            <a:headEnd type="none" w="sm" len="sm"/>
            <a:tailEnd type="none" w="sm" len="sm"/>
          </a:ln>
        </p:spPr>
        <p:txBody>
          <a:bodyPr/>
          <a:lstStyle/>
          <a:p>
            <a:endParaRPr lang="en-US"/>
          </a:p>
        </p:txBody>
      </p:sp>
      <p:sp>
        <p:nvSpPr>
          <p:cNvPr id="17" name="Freeform 17">
            <a:extLst>
              <a:ext uri="{FF2B5EF4-FFF2-40B4-BE49-F238E27FC236}">
                <a16:creationId xmlns:a16="http://schemas.microsoft.com/office/drawing/2014/main" id="{09ADE41F-849E-B134-170C-90ABF520707F}"/>
              </a:ext>
            </a:extLst>
          </p:cNvPr>
          <p:cNvSpPr/>
          <p:nvPr/>
        </p:nvSpPr>
        <p:spPr>
          <a:xfrm>
            <a:off x="383900" y="9305925"/>
            <a:ext cx="1403899" cy="714784"/>
          </a:xfrm>
          <a:custGeom>
            <a:avLst/>
            <a:gdLst/>
            <a:ahLst/>
            <a:cxnLst/>
            <a:rect l="l" t="t" r="r" b="b"/>
            <a:pathLst>
              <a:path w="1403899" h="714784">
                <a:moveTo>
                  <a:pt x="0" y="0"/>
                </a:moveTo>
                <a:lnTo>
                  <a:pt x="1403900" y="0"/>
                </a:lnTo>
                <a:lnTo>
                  <a:pt x="1403900" y="714784"/>
                </a:lnTo>
                <a:lnTo>
                  <a:pt x="0" y="714784"/>
                </a:lnTo>
                <a:lnTo>
                  <a:pt x="0" y="0"/>
                </a:lnTo>
                <a:close/>
              </a:path>
            </a:pathLst>
          </a:custGeom>
          <a:blipFill>
            <a:blip r:embed="rId3"/>
            <a:stretch>
              <a:fillRect/>
            </a:stretch>
          </a:blipFill>
        </p:spPr>
        <p:txBody>
          <a:bodyPr/>
          <a:lstStyle/>
          <a:p>
            <a:endParaRPr lang="en-US"/>
          </a:p>
        </p:txBody>
      </p:sp>
      <p:pic>
        <p:nvPicPr>
          <p:cNvPr id="20" name="Picture 19" descr="A white screen with a black text&#10;&#10;AI-generated content may be incorrect.">
            <a:extLst>
              <a:ext uri="{FF2B5EF4-FFF2-40B4-BE49-F238E27FC236}">
                <a16:creationId xmlns:a16="http://schemas.microsoft.com/office/drawing/2014/main" id="{BFDEE0EA-4D8E-B6B9-772F-9BCCCA28BA37}"/>
              </a:ext>
            </a:extLst>
          </p:cNvPr>
          <p:cNvPicPr>
            <a:picLocks noChangeAspect="1"/>
          </p:cNvPicPr>
          <p:nvPr/>
        </p:nvPicPr>
        <p:blipFill>
          <a:blip r:embed="rId4">
            <a:extLst>
              <a:ext uri="{28A0092B-C50C-407E-A947-70E740481C1C}">
                <a14:useLocalDpi xmlns:a14="http://schemas.microsoft.com/office/drawing/2010/main" val="0"/>
              </a:ext>
            </a:extLst>
          </a:blip>
          <a:srcRect t="358" r="64239" b="-1"/>
          <a:stretch>
            <a:fillRect/>
          </a:stretch>
        </p:blipFill>
        <p:spPr>
          <a:xfrm>
            <a:off x="1140353" y="2611740"/>
            <a:ext cx="8443496" cy="5402124"/>
          </a:xfrm>
          <a:prstGeom prst="rect">
            <a:avLst/>
          </a:prstGeom>
        </p:spPr>
      </p:pic>
      <p:pic>
        <p:nvPicPr>
          <p:cNvPr id="1026" name="Picture 2">
            <a:extLst>
              <a:ext uri="{FF2B5EF4-FFF2-40B4-BE49-F238E27FC236}">
                <a16:creationId xmlns:a16="http://schemas.microsoft.com/office/drawing/2014/main" id="{A3A46BB1-66D8-70E8-77C9-F98A0FDA7F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7646" y="2611741"/>
            <a:ext cx="8249094" cy="5402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768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Freeform 2"/>
          <p:cNvSpPr/>
          <p:nvPr/>
        </p:nvSpPr>
        <p:spPr>
          <a:xfrm>
            <a:off x="11318195" y="6207257"/>
            <a:ext cx="9856051" cy="8730429"/>
          </a:xfrm>
          <a:custGeom>
            <a:avLst/>
            <a:gdLst/>
            <a:ahLst/>
            <a:cxnLst/>
            <a:rect l="l" t="t" r="r" b="b"/>
            <a:pathLst>
              <a:path w="9856051" h="8730429">
                <a:moveTo>
                  <a:pt x="0" y="0"/>
                </a:moveTo>
                <a:lnTo>
                  <a:pt x="9856050" y="0"/>
                </a:lnTo>
                <a:lnTo>
                  <a:pt x="9856050" y="8730429"/>
                </a:lnTo>
                <a:lnTo>
                  <a:pt x="0" y="87304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2708087" y="-4159228"/>
            <a:ext cx="11239421" cy="9955810"/>
          </a:xfrm>
          <a:custGeom>
            <a:avLst/>
            <a:gdLst/>
            <a:ahLst/>
            <a:cxnLst/>
            <a:rect l="l" t="t" r="r" b="b"/>
            <a:pathLst>
              <a:path w="11239421" h="9955810">
                <a:moveTo>
                  <a:pt x="0" y="0"/>
                </a:moveTo>
                <a:lnTo>
                  <a:pt x="11239421" y="0"/>
                </a:lnTo>
                <a:lnTo>
                  <a:pt x="11239421" y="9955810"/>
                </a:lnTo>
                <a:lnTo>
                  <a:pt x="0" y="99558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1596000" y="5618284"/>
            <a:ext cx="3498469" cy="1240003"/>
            <a:chOff x="0" y="0"/>
            <a:chExt cx="812800" cy="288090"/>
          </a:xfrm>
        </p:grpSpPr>
        <p:sp>
          <p:nvSpPr>
            <p:cNvPr id="5" name="Freeform 5"/>
            <p:cNvSpPr/>
            <p:nvPr/>
          </p:nvSpPr>
          <p:spPr>
            <a:xfrm>
              <a:off x="0" y="0"/>
              <a:ext cx="812800" cy="288090"/>
            </a:xfrm>
            <a:custGeom>
              <a:avLst/>
              <a:gdLst/>
              <a:ahLst/>
              <a:cxnLst/>
              <a:rect l="l" t="t" r="r" b="b"/>
              <a:pathLst>
                <a:path w="812800" h="288090">
                  <a:moveTo>
                    <a:pt x="127000" y="0"/>
                  </a:moveTo>
                  <a:lnTo>
                    <a:pt x="685800" y="0"/>
                  </a:lnTo>
                  <a:cubicBezTo>
                    <a:pt x="755940" y="0"/>
                    <a:pt x="812800" y="56860"/>
                    <a:pt x="812800" y="127000"/>
                  </a:cubicBezTo>
                  <a:lnTo>
                    <a:pt x="812800" y="161090"/>
                  </a:lnTo>
                  <a:cubicBezTo>
                    <a:pt x="812800" y="231230"/>
                    <a:pt x="755940" y="288090"/>
                    <a:pt x="685800" y="288090"/>
                  </a:cubicBezTo>
                  <a:lnTo>
                    <a:pt x="127000" y="288090"/>
                  </a:lnTo>
                  <a:cubicBezTo>
                    <a:pt x="93318" y="288090"/>
                    <a:pt x="61015" y="274710"/>
                    <a:pt x="37197" y="250893"/>
                  </a:cubicBezTo>
                  <a:cubicBezTo>
                    <a:pt x="13380" y="227075"/>
                    <a:pt x="0" y="194773"/>
                    <a:pt x="0" y="161090"/>
                  </a:cubicBezTo>
                  <a:lnTo>
                    <a:pt x="0" y="127000"/>
                  </a:lnTo>
                  <a:cubicBezTo>
                    <a:pt x="0" y="56860"/>
                    <a:pt x="56860" y="0"/>
                    <a:pt x="127000" y="0"/>
                  </a:cubicBezTo>
                  <a:close/>
                </a:path>
              </a:pathLst>
            </a:custGeom>
            <a:solidFill>
              <a:srgbClr val="1A1A1A"/>
            </a:solidFill>
          </p:spPr>
          <p:txBody>
            <a:bodyPr/>
            <a:lstStyle/>
            <a:p>
              <a:endParaRPr lang="en-US"/>
            </a:p>
          </p:txBody>
        </p:sp>
        <p:sp>
          <p:nvSpPr>
            <p:cNvPr id="6" name="TextBox 6"/>
            <p:cNvSpPr txBox="1"/>
            <p:nvPr/>
          </p:nvSpPr>
          <p:spPr>
            <a:xfrm>
              <a:off x="0" y="-19050"/>
              <a:ext cx="812800" cy="307140"/>
            </a:xfrm>
            <a:prstGeom prst="rect">
              <a:avLst/>
            </a:prstGeom>
          </p:spPr>
          <p:txBody>
            <a:bodyPr lIns="50800" tIns="50800" rIns="50800" bIns="50800" rtlCol="0" anchor="ctr"/>
            <a:lstStyle/>
            <a:p>
              <a:pPr algn="ctr">
                <a:lnSpc>
                  <a:spcPts val="2859"/>
                </a:lnSpc>
              </a:pPr>
              <a:r>
                <a:rPr lang="en-US" sz="2199" b="1" spc="125">
                  <a:solidFill>
                    <a:srgbClr val="FFFFFF"/>
                  </a:solidFill>
                  <a:latin typeface="Montserrat Bold"/>
                  <a:ea typeface="Montserrat Bold"/>
                  <a:cs typeface="Montserrat Bold"/>
                  <a:sym typeface="Montserrat Bold"/>
                </a:rPr>
                <a:t>Mandatory Requirements</a:t>
              </a:r>
            </a:p>
          </p:txBody>
        </p:sp>
      </p:grpSp>
      <p:sp>
        <p:nvSpPr>
          <p:cNvPr id="7" name="TextBox 7"/>
          <p:cNvSpPr txBox="1"/>
          <p:nvPr/>
        </p:nvSpPr>
        <p:spPr>
          <a:xfrm>
            <a:off x="6711213" y="3028950"/>
            <a:ext cx="10548087" cy="1057543"/>
          </a:xfrm>
          <a:prstGeom prst="rect">
            <a:avLst/>
          </a:prstGeom>
        </p:spPr>
        <p:txBody>
          <a:bodyPr lIns="0" tIns="0" rIns="0" bIns="0" rtlCol="0" anchor="t">
            <a:spAutoFit/>
          </a:bodyPr>
          <a:lstStyle/>
          <a:p>
            <a:pPr algn="r">
              <a:lnSpc>
                <a:spcPts val="4331"/>
              </a:lnSpc>
            </a:pPr>
            <a:r>
              <a:rPr lang="en-US" sz="2887">
                <a:solidFill>
                  <a:srgbClr val="000000"/>
                </a:solidFill>
                <a:latin typeface="Montserrat"/>
                <a:ea typeface="Montserrat"/>
                <a:cs typeface="Montserrat"/>
                <a:sym typeface="Montserrat"/>
              </a:rPr>
              <a:t>C407 requires compliance with all mandatory requirements</a:t>
            </a:r>
          </a:p>
        </p:txBody>
      </p:sp>
      <p:sp>
        <p:nvSpPr>
          <p:cNvPr id="8" name="TextBox 8"/>
          <p:cNvSpPr txBox="1"/>
          <p:nvPr/>
        </p:nvSpPr>
        <p:spPr>
          <a:xfrm>
            <a:off x="7301465" y="1019175"/>
            <a:ext cx="9957835" cy="2085975"/>
          </a:xfrm>
          <a:prstGeom prst="rect">
            <a:avLst/>
          </a:prstGeom>
        </p:spPr>
        <p:txBody>
          <a:bodyPr lIns="0" tIns="0" rIns="0" bIns="0" rtlCol="0" anchor="t">
            <a:spAutoFit/>
          </a:bodyPr>
          <a:lstStyle/>
          <a:p>
            <a:pPr marL="0" lvl="0" indent="0" algn="r">
              <a:lnSpc>
                <a:spcPts val="8233"/>
              </a:lnSpc>
              <a:spcBef>
                <a:spcPct val="0"/>
              </a:spcBef>
            </a:pPr>
            <a:r>
              <a:rPr lang="en-US" sz="6861" b="1">
                <a:solidFill>
                  <a:srgbClr val="1A1A1A"/>
                </a:solidFill>
                <a:latin typeface="Neue Montreal Medium"/>
                <a:ea typeface="Neue Montreal Medium"/>
                <a:cs typeface="Neue Montreal Medium"/>
                <a:sym typeface="Neue Montreal Medium"/>
              </a:rPr>
              <a:t>SIMULATED </a:t>
            </a:r>
            <a:r>
              <a:rPr lang="en-US" sz="6861" b="1" dirty="0">
                <a:solidFill>
                  <a:srgbClr val="1A1A1A"/>
                </a:solidFill>
                <a:latin typeface="Neue Montreal Medium"/>
                <a:ea typeface="Neue Montreal Medium"/>
                <a:cs typeface="Neue Montreal Medium"/>
                <a:sym typeface="Neue Montreal Medium"/>
              </a:rPr>
              <a:t>PERFORMANCE PATH</a:t>
            </a:r>
          </a:p>
        </p:txBody>
      </p:sp>
      <p:grpSp>
        <p:nvGrpSpPr>
          <p:cNvPr id="9" name="Group 9"/>
          <p:cNvGrpSpPr/>
          <p:nvPr/>
        </p:nvGrpSpPr>
        <p:grpSpPr>
          <a:xfrm>
            <a:off x="5645531" y="5618284"/>
            <a:ext cx="3498469" cy="1240003"/>
            <a:chOff x="0" y="0"/>
            <a:chExt cx="812800" cy="288090"/>
          </a:xfrm>
        </p:grpSpPr>
        <p:sp>
          <p:nvSpPr>
            <p:cNvPr id="10" name="Freeform 10"/>
            <p:cNvSpPr/>
            <p:nvPr/>
          </p:nvSpPr>
          <p:spPr>
            <a:xfrm>
              <a:off x="0" y="0"/>
              <a:ext cx="812800" cy="288090"/>
            </a:xfrm>
            <a:custGeom>
              <a:avLst/>
              <a:gdLst/>
              <a:ahLst/>
              <a:cxnLst/>
              <a:rect l="l" t="t" r="r" b="b"/>
              <a:pathLst>
                <a:path w="812800" h="288090">
                  <a:moveTo>
                    <a:pt x="127000" y="0"/>
                  </a:moveTo>
                  <a:lnTo>
                    <a:pt x="685800" y="0"/>
                  </a:lnTo>
                  <a:cubicBezTo>
                    <a:pt x="755940" y="0"/>
                    <a:pt x="812800" y="56860"/>
                    <a:pt x="812800" y="127000"/>
                  </a:cubicBezTo>
                  <a:lnTo>
                    <a:pt x="812800" y="161090"/>
                  </a:lnTo>
                  <a:cubicBezTo>
                    <a:pt x="812800" y="231230"/>
                    <a:pt x="755940" y="288090"/>
                    <a:pt x="685800" y="288090"/>
                  </a:cubicBezTo>
                  <a:lnTo>
                    <a:pt x="127000" y="288090"/>
                  </a:lnTo>
                  <a:cubicBezTo>
                    <a:pt x="93318" y="288090"/>
                    <a:pt x="61015" y="274710"/>
                    <a:pt x="37197" y="250893"/>
                  </a:cubicBezTo>
                  <a:cubicBezTo>
                    <a:pt x="13380" y="227075"/>
                    <a:pt x="0" y="194773"/>
                    <a:pt x="0" y="161090"/>
                  </a:cubicBezTo>
                  <a:lnTo>
                    <a:pt x="0" y="127000"/>
                  </a:lnTo>
                  <a:cubicBezTo>
                    <a:pt x="0" y="56860"/>
                    <a:pt x="56860" y="0"/>
                    <a:pt x="127000" y="0"/>
                  </a:cubicBezTo>
                  <a:close/>
                </a:path>
              </a:pathLst>
            </a:custGeom>
            <a:solidFill>
              <a:srgbClr val="1A1A1A"/>
            </a:solidFill>
          </p:spPr>
          <p:txBody>
            <a:bodyPr/>
            <a:lstStyle/>
            <a:p>
              <a:endParaRPr lang="en-US"/>
            </a:p>
          </p:txBody>
        </p:sp>
        <p:sp>
          <p:nvSpPr>
            <p:cNvPr id="11" name="TextBox 11"/>
            <p:cNvSpPr txBox="1"/>
            <p:nvPr/>
          </p:nvSpPr>
          <p:spPr>
            <a:xfrm>
              <a:off x="0" y="-19050"/>
              <a:ext cx="812800" cy="307140"/>
            </a:xfrm>
            <a:prstGeom prst="rect">
              <a:avLst/>
            </a:prstGeom>
          </p:spPr>
          <p:txBody>
            <a:bodyPr lIns="50800" tIns="50800" rIns="50800" bIns="50800" rtlCol="0" anchor="ctr"/>
            <a:lstStyle/>
            <a:p>
              <a:pPr algn="ctr">
                <a:lnSpc>
                  <a:spcPts val="2859"/>
                </a:lnSpc>
              </a:pPr>
              <a:r>
                <a:rPr lang="en-US" sz="2199" b="1" spc="125">
                  <a:solidFill>
                    <a:srgbClr val="FFFFFF"/>
                  </a:solidFill>
                  <a:latin typeface="Montserrat Bold"/>
                  <a:ea typeface="Montserrat Bold"/>
                  <a:cs typeface="Montserrat Bold"/>
                  <a:sym typeface="Montserrat Bold"/>
                </a:rPr>
                <a:t>Energy Model Required in Permit Submittal</a:t>
              </a:r>
            </a:p>
          </p:txBody>
        </p:sp>
      </p:grpSp>
      <p:sp>
        <p:nvSpPr>
          <p:cNvPr id="12" name="TextBox 12"/>
          <p:cNvSpPr txBox="1"/>
          <p:nvPr/>
        </p:nvSpPr>
        <p:spPr>
          <a:xfrm>
            <a:off x="5645531" y="7018745"/>
            <a:ext cx="3498469" cy="3117766"/>
          </a:xfrm>
          <a:prstGeom prst="rect">
            <a:avLst/>
          </a:prstGeom>
        </p:spPr>
        <p:txBody>
          <a:bodyPr lIns="0" tIns="0" rIns="0" bIns="0" rtlCol="0" anchor="t">
            <a:spAutoFit/>
          </a:bodyPr>
          <a:lstStyle/>
          <a:p>
            <a:pPr algn="l">
              <a:lnSpc>
                <a:spcPts val="2756"/>
              </a:lnSpc>
            </a:pPr>
            <a:r>
              <a:rPr lang="en-US" sz="1968" spc="49">
                <a:solidFill>
                  <a:srgbClr val="100F0D"/>
                </a:solidFill>
                <a:latin typeface="Montserrat"/>
                <a:ea typeface="Montserrat"/>
                <a:cs typeface="Montserrat"/>
                <a:sym typeface="Montserrat"/>
              </a:rPr>
              <a:t>+ Proposed design %</a:t>
            </a:r>
          </a:p>
          <a:p>
            <a:pPr algn="l">
              <a:lnSpc>
                <a:spcPts val="2756"/>
              </a:lnSpc>
            </a:pPr>
            <a:r>
              <a:rPr lang="en-US" sz="1968" spc="49">
                <a:solidFill>
                  <a:srgbClr val="100F0D"/>
                </a:solidFill>
                <a:latin typeface="Montserrat"/>
                <a:ea typeface="Montserrat"/>
                <a:cs typeface="Montserrat"/>
                <a:sym typeface="Montserrat"/>
              </a:rPr>
              <a:t>   savings requirement</a:t>
            </a:r>
          </a:p>
          <a:p>
            <a:pPr algn="l">
              <a:lnSpc>
                <a:spcPts val="2756"/>
              </a:lnSpc>
            </a:pPr>
            <a:r>
              <a:rPr lang="en-US" sz="1968" spc="49">
                <a:solidFill>
                  <a:srgbClr val="100F0D"/>
                </a:solidFill>
                <a:latin typeface="Montserrat"/>
                <a:ea typeface="Montserrat"/>
                <a:cs typeface="Montserrat"/>
                <a:sym typeface="Montserrat"/>
              </a:rPr>
              <a:t>   ranges from 21% to 25.6%</a:t>
            </a:r>
          </a:p>
          <a:p>
            <a:pPr algn="l">
              <a:lnSpc>
                <a:spcPts val="2756"/>
              </a:lnSpc>
            </a:pPr>
            <a:endParaRPr lang="en-US" sz="1968" spc="49">
              <a:solidFill>
                <a:srgbClr val="100F0D"/>
              </a:solidFill>
              <a:latin typeface="Montserrat"/>
              <a:ea typeface="Montserrat"/>
              <a:cs typeface="Montserrat"/>
              <a:sym typeface="Montserrat"/>
            </a:endParaRPr>
          </a:p>
          <a:p>
            <a:pPr algn="l">
              <a:lnSpc>
                <a:spcPts val="2756"/>
              </a:lnSpc>
            </a:pPr>
            <a:r>
              <a:rPr lang="en-US" sz="1968" spc="49">
                <a:solidFill>
                  <a:srgbClr val="100F0D"/>
                </a:solidFill>
                <a:latin typeface="Montserrat"/>
                <a:ea typeface="Montserrat"/>
                <a:cs typeface="Montserrat"/>
                <a:sym typeface="Montserrat"/>
              </a:rPr>
              <a:t>+ Need to be calculated</a:t>
            </a:r>
          </a:p>
          <a:p>
            <a:pPr algn="l">
              <a:lnSpc>
                <a:spcPts val="2756"/>
              </a:lnSpc>
            </a:pPr>
            <a:r>
              <a:rPr lang="en-US" sz="1968" spc="49">
                <a:solidFill>
                  <a:srgbClr val="100F0D"/>
                </a:solidFill>
                <a:latin typeface="Montserrat"/>
                <a:ea typeface="Montserrat"/>
                <a:cs typeface="Montserrat"/>
                <a:sym typeface="Montserrat"/>
              </a:rPr>
              <a:t>   based on energy</a:t>
            </a:r>
          </a:p>
          <a:p>
            <a:pPr algn="l">
              <a:lnSpc>
                <a:spcPts val="2756"/>
              </a:lnSpc>
            </a:pPr>
            <a:r>
              <a:rPr lang="en-US" sz="1968" spc="49">
                <a:solidFill>
                  <a:srgbClr val="100F0D"/>
                </a:solidFill>
                <a:latin typeface="Montserrat"/>
                <a:ea typeface="Montserrat"/>
                <a:cs typeface="Montserrat"/>
                <a:sym typeface="Montserrat"/>
              </a:rPr>
              <a:t>   efficiency points</a:t>
            </a:r>
          </a:p>
          <a:p>
            <a:pPr algn="l">
              <a:lnSpc>
                <a:spcPts val="2756"/>
              </a:lnSpc>
            </a:pPr>
            <a:r>
              <a:rPr lang="en-US" sz="1968" spc="49">
                <a:solidFill>
                  <a:srgbClr val="100F0D"/>
                </a:solidFill>
                <a:latin typeface="Montserrat"/>
                <a:ea typeface="Montserrat"/>
                <a:cs typeface="Montserrat"/>
                <a:sym typeface="Montserrat"/>
              </a:rPr>
              <a:t>   required in C406</a:t>
            </a:r>
          </a:p>
          <a:p>
            <a:pPr algn="l">
              <a:lnSpc>
                <a:spcPts val="2756"/>
              </a:lnSpc>
            </a:pPr>
            <a:endParaRPr lang="en-US" sz="1968" spc="49">
              <a:solidFill>
                <a:srgbClr val="100F0D"/>
              </a:solidFill>
              <a:latin typeface="Montserrat"/>
              <a:ea typeface="Montserrat"/>
              <a:cs typeface="Montserrat"/>
              <a:sym typeface="Montserrat"/>
            </a:endParaRPr>
          </a:p>
        </p:txBody>
      </p:sp>
      <p:grpSp>
        <p:nvGrpSpPr>
          <p:cNvPr id="13" name="Group 13"/>
          <p:cNvGrpSpPr/>
          <p:nvPr/>
        </p:nvGrpSpPr>
        <p:grpSpPr>
          <a:xfrm>
            <a:off x="9696450" y="5618284"/>
            <a:ext cx="3498469" cy="1240003"/>
            <a:chOff x="0" y="0"/>
            <a:chExt cx="812800" cy="288090"/>
          </a:xfrm>
        </p:grpSpPr>
        <p:sp>
          <p:nvSpPr>
            <p:cNvPr id="14" name="Freeform 14"/>
            <p:cNvSpPr/>
            <p:nvPr/>
          </p:nvSpPr>
          <p:spPr>
            <a:xfrm>
              <a:off x="0" y="0"/>
              <a:ext cx="812800" cy="288090"/>
            </a:xfrm>
            <a:custGeom>
              <a:avLst/>
              <a:gdLst/>
              <a:ahLst/>
              <a:cxnLst/>
              <a:rect l="l" t="t" r="r" b="b"/>
              <a:pathLst>
                <a:path w="812800" h="288090">
                  <a:moveTo>
                    <a:pt x="127000" y="0"/>
                  </a:moveTo>
                  <a:lnTo>
                    <a:pt x="685800" y="0"/>
                  </a:lnTo>
                  <a:cubicBezTo>
                    <a:pt x="755940" y="0"/>
                    <a:pt x="812800" y="56860"/>
                    <a:pt x="812800" y="127000"/>
                  </a:cubicBezTo>
                  <a:lnTo>
                    <a:pt x="812800" y="161090"/>
                  </a:lnTo>
                  <a:cubicBezTo>
                    <a:pt x="812800" y="231230"/>
                    <a:pt x="755940" y="288090"/>
                    <a:pt x="685800" y="288090"/>
                  </a:cubicBezTo>
                  <a:lnTo>
                    <a:pt x="127000" y="288090"/>
                  </a:lnTo>
                  <a:cubicBezTo>
                    <a:pt x="93318" y="288090"/>
                    <a:pt x="61015" y="274710"/>
                    <a:pt x="37197" y="250893"/>
                  </a:cubicBezTo>
                  <a:cubicBezTo>
                    <a:pt x="13380" y="227075"/>
                    <a:pt x="0" y="194773"/>
                    <a:pt x="0" y="161090"/>
                  </a:cubicBezTo>
                  <a:lnTo>
                    <a:pt x="0" y="127000"/>
                  </a:lnTo>
                  <a:cubicBezTo>
                    <a:pt x="0" y="56860"/>
                    <a:pt x="56860" y="0"/>
                    <a:pt x="127000" y="0"/>
                  </a:cubicBezTo>
                  <a:close/>
                </a:path>
              </a:pathLst>
            </a:custGeom>
            <a:solidFill>
              <a:srgbClr val="1A1A1A"/>
            </a:solidFill>
          </p:spPr>
          <p:txBody>
            <a:bodyPr/>
            <a:lstStyle/>
            <a:p>
              <a:endParaRPr lang="en-US"/>
            </a:p>
          </p:txBody>
        </p:sp>
        <p:sp>
          <p:nvSpPr>
            <p:cNvPr id="15" name="TextBox 15"/>
            <p:cNvSpPr txBox="1"/>
            <p:nvPr/>
          </p:nvSpPr>
          <p:spPr>
            <a:xfrm>
              <a:off x="0" y="-19050"/>
              <a:ext cx="812800" cy="307140"/>
            </a:xfrm>
            <a:prstGeom prst="rect">
              <a:avLst/>
            </a:prstGeom>
          </p:spPr>
          <p:txBody>
            <a:bodyPr lIns="50800" tIns="50800" rIns="50800" bIns="50800" rtlCol="0" anchor="ctr"/>
            <a:lstStyle/>
            <a:p>
              <a:pPr algn="ctr">
                <a:lnSpc>
                  <a:spcPts val="2859"/>
                </a:lnSpc>
              </a:pPr>
              <a:r>
                <a:rPr lang="en-US" sz="2199" b="1">
                  <a:solidFill>
                    <a:srgbClr val="FFFFFF"/>
                  </a:solidFill>
                  <a:latin typeface="Montserrat Bold"/>
                  <a:ea typeface="Montserrat Bold"/>
                  <a:cs typeface="Montserrat Bold"/>
                  <a:sym typeface="Montserrat Bold"/>
                </a:rPr>
                <a:t>Renewable &amp; Load Management Credits</a:t>
              </a:r>
            </a:p>
          </p:txBody>
        </p:sp>
      </p:grpSp>
      <p:sp>
        <p:nvSpPr>
          <p:cNvPr id="16" name="AutoShape 16"/>
          <p:cNvSpPr/>
          <p:nvPr/>
        </p:nvSpPr>
        <p:spPr>
          <a:xfrm>
            <a:off x="8245684" y="818677"/>
            <a:ext cx="9013616" cy="5236"/>
          </a:xfrm>
          <a:prstGeom prst="line">
            <a:avLst/>
          </a:prstGeom>
          <a:ln w="9525" cap="rnd">
            <a:solidFill>
              <a:srgbClr val="000000"/>
            </a:solidFill>
            <a:prstDash val="solid"/>
            <a:headEnd type="none" w="sm" len="sm"/>
            <a:tailEnd type="none" w="sm" len="sm"/>
          </a:ln>
        </p:spPr>
        <p:txBody>
          <a:bodyPr/>
          <a:lstStyle/>
          <a:p>
            <a:endParaRPr lang="en-US"/>
          </a:p>
        </p:txBody>
      </p:sp>
      <p:sp>
        <p:nvSpPr>
          <p:cNvPr id="17" name="Freeform 17"/>
          <p:cNvSpPr/>
          <p:nvPr/>
        </p:nvSpPr>
        <p:spPr>
          <a:xfrm>
            <a:off x="383900" y="9305925"/>
            <a:ext cx="1403899" cy="714784"/>
          </a:xfrm>
          <a:custGeom>
            <a:avLst/>
            <a:gdLst/>
            <a:ahLst/>
            <a:cxnLst/>
            <a:rect l="l" t="t" r="r" b="b"/>
            <a:pathLst>
              <a:path w="1403899" h="714784">
                <a:moveTo>
                  <a:pt x="0" y="0"/>
                </a:moveTo>
                <a:lnTo>
                  <a:pt x="1403900" y="0"/>
                </a:lnTo>
                <a:lnTo>
                  <a:pt x="1403900" y="714784"/>
                </a:lnTo>
                <a:lnTo>
                  <a:pt x="0" y="714784"/>
                </a:lnTo>
                <a:lnTo>
                  <a:pt x="0" y="0"/>
                </a:lnTo>
                <a:close/>
              </a:path>
            </a:pathLst>
          </a:custGeom>
          <a:blipFill>
            <a:blip r:embed="rId4"/>
            <a:stretch>
              <a:fillRect/>
            </a:stretch>
          </a:blipFill>
        </p:spPr>
        <p:txBody>
          <a:bodyPr/>
          <a:lstStyle/>
          <a:p>
            <a:endParaRPr lang="en-US"/>
          </a:p>
        </p:txBody>
      </p:sp>
      <p:sp>
        <p:nvSpPr>
          <p:cNvPr id="18" name="TextBox 18"/>
          <p:cNvSpPr txBox="1"/>
          <p:nvPr/>
        </p:nvSpPr>
        <p:spPr>
          <a:xfrm>
            <a:off x="1596000" y="7018745"/>
            <a:ext cx="3498469" cy="2422283"/>
          </a:xfrm>
          <a:prstGeom prst="rect">
            <a:avLst/>
          </a:prstGeom>
        </p:spPr>
        <p:txBody>
          <a:bodyPr lIns="0" tIns="0" rIns="0" bIns="0" rtlCol="0" anchor="t">
            <a:spAutoFit/>
          </a:bodyPr>
          <a:lstStyle/>
          <a:p>
            <a:pPr algn="l">
              <a:lnSpc>
                <a:spcPts val="2756"/>
              </a:lnSpc>
            </a:pPr>
            <a:r>
              <a:rPr lang="en-US" sz="1968" spc="49">
                <a:solidFill>
                  <a:srgbClr val="100F0D"/>
                </a:solidFill>
                <a:latin typeface="Montserrat"/>
                <a:ea typeface="Montserrat"/>
                <a:cs typeface="Montserrat"/>
                <a:sym typeface="Montserrat"/>
              </a:rPr>
              <a:t>+ Sections referred in</a:t>
            </a:r>
          </a:p>
          <a:p>
            <a:pPr algn="l">
              <a:lnSpc>
                <a:spcPts val="2756"/>
              </a:lnSpc>
            </a:pPr>
            <a:r>
              <a:rPr lang="en-US" sz="1968" spc="49">
                <a:solidFill>
                  <a:srgbClr val="100F0D"/>
                </a:solidFill>
                <a:latin typeface="Montserrat"/>
                <a:ea typeface="Montserrat"/>
                <a:cs typeface="Montserrat"/>
                <a:sym typeface="Montserrat"/>
              </a:rPr>
              <a:t>   Table C407.2 (1)</a:t>
            </a:r>
          </a:p>
          <a:p>
            <a:pPr algn="l">
              <a:lnSpc>
                <a:spcPts val="2756"/>
              </a:lnSpc>
            </a:pPr>
            <a:endParaRPr lang="en-US" sz="1968" spc="49">
              <a:solidFill>
                <a:srgbClr val="100F0D"/>
              </a:solidFill>
              <a:latin typeface="Montserrat"/>
              <a:ea typeface="Montserrat"/>
              <a:cs typeface="Montserrat"/>
              <a:sym typeface="Montserrat"/>
            </a:endParaRPr>
          </a:p>
          <a:p>
            <a:pPr algn="l">
              <a:lnSpc>
                <a:spcPts val="2756"/>
              </a:lnSpc>
            </a:pPr>
            <a:r>
              <a:rPr lang="en-US" sz="1968" spc="49">
                <a:solidFill>
                  <a:srgbClr val="100F0D"/>
                </a:solidFill>
                <a:latin typeface="Montserrat"/>
                <a:ea typeface="Montserrat"/>
                <a:cs typeface="Montserrat"/>
                <a:sym typeface="Montserrat"/>
              </a:rPr>
              <a:t>+ Trade-offs among the</a:t>
            </a:r>
          </a:p>
          <a:p>
            <a:pPr algn="l">
              <a:lnSpc>
                <a:spcPts val="2756"/>
              </a:lnSpc>
            </a:pPr>
            <a:r>
              <a:rPr lang="en-US" sz="1968" spc="49">
                <a:solidFill>
                  <a:srgbClr val="100F0D"/>
                </a:solidFill>
                <a:latin typeface="Montserrat"/>
                <a:ea typeface="Montserrat"/>
                <a:cs typeface="Montserrat"/>
                <a:sym typeface="Montserrat"/>
              </a:rPr>
              <a:t>   various energy-using</a:t>
            </a:r>
          </a:p>
          <a:p>
            <a:pPr algn="l">
              <a:lnSpc>
                <a:spcPts val="2756"/>
              </a:lnSpc>
            </a:pPr>
            <a:r>
              <a:rPr lang="en-US" sz="1968" spc="49">
                <a:solidFill>
                  <a:srgbClr val="100F0D"/>
                </a:solidFill>
                <a:latin typeface="Montserrat"/>
                <a:ea typeface="Montserrat"/>
                <a:cs typeface="Montserrat"/>
                <a:sym typeface="Montserrat"/>
              </a:rPr>
              <a:t>   systems of the building</a:t>
            </a:r>
          </a:p>
          <a:p>
            <a:pPr algn="l">
              <a:lnSpc>
                <a:spcPts val="2756"/>
              </a:lnSpc>
            </a:pPr>
            <a:endParaRPr lang="en-US" sz="1968" spc="49">
              <a:solidFill>
                <a:srgbClr val="100F0D"/>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4" name="AutoShape 4"/>
          <p:cNvSpPr/>
          <p:nvPr/>
        </p:nvSpPr>
        <p:spPr>
          <a:xfrm>
            <a:off x="1028700" y="1023938"/>
            <a:ext cx="14737220" cy="0"/>
          </a:xfrm>
          <a:prstGeom prst="line">
            <a:avLst/>
          </a:prstGeom>
          <a:ln w="9525" cap="rnd">
            <a:solidFill>
              <a:srgbClr val="000000"/>
            </a:solidFill>
            <a:prstDash val="solid"/>
            <a:headEnd type="none" w="sm" len="sm"/>
            <a:tailEnd type="none" w="sm" len="sm"/>
          </a:ln>
        </p:spPr>
        <p:txBody>
          <a:bodyPr/>
          <a:lstStyle/>
          <a:p>
            <a:endParaRPr lang="en-US"/>
          </a:p>
        </p:txBody>
      </p:sp>
      <p:pic>
        <p:nvPicPr>
          <p:cNvPr id="9" name="Picture 8" descr="A screenshot of a computer&#10;&#10;AI-generated content may be incorrect.">
            <a:extLst>
              <a:ext uri="{FF2B5EF4-FFF2-40B4-BE49-F238E27FC236}">
                <a16:creationId xmlns:a16="http://schemas.microsoft.com/office/drawing/2014/main" id="{32987374-CB9D-F2E3-0BA6-C5FCEEA9C53B}"/>
              </a:ext>
            </a:extLst>
          </p:cNvPr>
          <p:cNvPicPr>
            <a:picLocks noChangeAspect="1"/>
          </p:cNvPicPr>
          <p:nvPr/>
        </p:nvPicPr>
        <p:blipFill>
          <a:blip r:embed="rId2"/>
          <a:stretch>
            <a:fillRect/>
          </a:stretch>
        </p:blipFill>
        <p:spPr>
          <a:xfrm>
            <a:off x="0" y="0"/>
            <a:ext cx="18288000" cy="10287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5"/>
          <p:cNvSpPr/>
          <p:nvPr/>
        </p:nvSpPr>
        <p:spPr>
          <a:xfrm>
            <a:off x="372305" y="9258300"/>
            <a:ext cx="1312790" cy="669772"/>
          </a:xfrm>
          <a:custGeom>
            <a:avLst/>
            <a:gdLst/>
            <a:ahLst/>
            <a:cxnLst/>
            <a:rect l="l" t="t" r="r" b="b"/>
            <a:pathLst>
              <a:path w="1312790" h="669772">
                <a:moveTo>
                  <a:pt x="0" y="0"/>
                </a:moveTo>
                <a:lnTo>
                  <a:pt x="1312790" y="0"/>
                </a:lnTo>
                <a:lnTo>
                  <a:pt x="1312790" y="669772"/>
                </a:lnTo>
                <a:lnTo>
                  <a:pt x="0" y="669772"/>
                </a:lnTo>
                <a:lnTo>
                  <a:pt x="0" y="0"/>
                </a:lnTo>
                <a:close/>
              </a:path>
            </a:pathLst>
          </a:custGeom>
          <a:blipFill>
            <a:blip r:embed="rId2"/>
            <a:stretch>
              <a:fillRect/>
            </a:stretch>
          </a:blipFill>
        </p:spPr>
        <p:txBody>
          <a:bodyPr/>
          <a:lstStyle/>
          <a:p>
            <a:endParaRPr lang="en-US"/>
          </a:p>
        </p:txBody>
      </p:sp>
      <p:pic>
        <p:nvPicPr>
          <p:cNvPr id="19" name="Picture 18" descr="A group of people walking in a courtyard&#10;&#10;AI-generated content may be incorrect.">
            <a:extLst>
              <a:ext uri="{FF2B5EF4-FFF2-40B4-BE49-F238E27FC236}">
                <a16:creationId xmlns:a16="http://schemas.microsoft.com/office/drawing/2014/main" id="{D0F81D5E-51C8-DF5B-AD26-8750A42B35B6}"/>
              </a:ext>
            </a:extLst>
          </p:cNvPr>
          <p:cNvPicPr>
            <a:picLocks noChangeAspect="1"/>
          </p:cNvPicPr>
          <p:nvPr/>
        </p:nvPicPr>
        <p:blipFill>
          <a:blip r:embed="rId3"/>
          <a:stretch>
            <a:fillRect/>
          </a:stretch>
        </p:blipFill>
        <p:spPr>
          <a:xfrm>
            <a:off x="0" y="0"/>
            <a:ext cx="18288000" cy="10287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376</TotalTime>
  <Words>1812</Words>
  <Application>Microsoft Office PowerPoint</Application>
  <PresentationFormat>Custom</PresentationFormat>
  <Paragraphs>284</Paragraphs>
  <Slides>35</Slides>
  <Notes>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35</vt:i4>
      </vt:variant>
    </vt:vector>
  </HeadingPairs>
  <TitlesOfParts>
    <vt:vector size="49" baseType="lpstr">
      <vt:lpstr>Muli Extra-Light</vt:lpstr>
      <vt:lpstr>Aptos</vt:lpstr>
      <vt:lpstr>Muli</vt:lpstr>
      <vt:lpstr>MADE Outer Sans Thin</vt:lpstr>
      <vt:lpstr>Montserrat Bold</vt:lpstr>
      <vt:lpstr>Neue Montreal</vt:lpstr>
      <vt:lpstr>Montserrat</vt:lpstr>
      <vt:lpstr>Neue Montreal Bold</vt:lpstr>
      <vt:lpstr>Neue Montreal Medium</vt:lpstr>
      <vt:lpstr>DM Sans Bold</vt:lpstr>
      <vt:lpstr>Arial</vt:lpstr>
      <vt:lpstr>Calibri</vt:lpstr>
      <vt:lpstr>Muli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AIA Presentation 2025</dc:title>
  <dc:creator>Ralph Cunningham</dc:creator>
  <cp:lastModifiedBy>Ralph Cunningham</cp:lastModifiedBy>
  <cp:revision>32</cp:revision>
  <dcterms:created xsi:type="dcterms:W3CDTF">2006-08-16T00:00:00Z</dcterms:created>
  <dcterms:modified xsi:type="dcterms:W3CDTF">2025-12-04T14:09:37Z</dcterms:modified>
  <dc:identifier>DAGyr4XVQwA</dc:identifier>
</cp:coreProperties>
</file>